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8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3" r:id="rId12"/>
  </p:sldIdLst>
  <p:sldSz cx="12192000" cy="6858000"/>
  <p:notesSz cx="7559675" cy="10691813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100" d="100"/>
          <a:sy n="100" d="100"/>
        </p:scale>
        <p:origin x="257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de-DE" sz="18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de-DE" sz="44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fd-dornstadt.de/wp-content/uploads/2019/07/sfd_it_folien_V2_plus_bemerkungen_treff.pptx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fd-dornstadt.de/" TargetMode="External"/><Relationship Id="rId2" Type="http://schemas.openxmlformats.org/officeDocument/2006/relationships/hyperlink" Target="mailto:it.admins@sfd-dornstadt.de?subject=Anfrage%20an%20die%20IT%20Administratoren%20der%20Sportfreunde%20Dornstadt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sfd-dornstadt.de/sfd-emaileinstellunge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onos.de/" TargetMode="External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t.admins@sfd-dornstadt.de" TargetMode="External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Relationship Id="rId5" Type="http://schemas.openxmlformats.org/officeDocument/2006/relationships/hyperlink" Target="mailto:*@sf-dornstadt.de" TargetMode="External"/><Relationship Id="rId4" Type="http://schemas.openxmlformats.org/officeDocument/2006/relationships/hyperlink" Target="mailto:*@sfd-dornstadt.d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mepage-baukasten.de/howto/infos-internetrecht" TargetMode="External"/><Relationship Id="rId2" Type="http://schemas.openxmlformats.org/officeDocument/2006/relationships/slide" Target="slide3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fd-dornstadt.de/sfd-webadministration" TargetMode="External"/><Relationship Id="rId2" Type="http://schemas.openxmlformats.org/officeDocument/2006/relationships/slide" Target="slide3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1523880" y="1122480"/>
            <a:ext cx="9142920" cy="238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90000"/>
              </a:lnSpc>
            </a:pPr>
            <a:r>
              <a:rPr lang="de-DE" sz="6000" b="0" strike="noStrike" spc="-1" dirty="0">
                <a:solidFill>
                  <a:srgbClr val="000000"/>
                </a:solidFill>
                <a:latin typeface="Calibri Light"/>
                <a:ea typeface="DejaVu Sans"/>
              </a:rPr>
              <a:t>SFD IT</a:t>
            </a:r>
            <a:br>
              <a:rPr dirty="0"/>
            </a:br>
            <a:r>
              <a:rPr lang="de-DE" sz="6000" b="0" strike="noStrike" spc="-1" dirty="0">
                <a:solidFill>
                  <a:srgbClr val="000000"/>
                </a:solidFill>
                <a:latin typeface="Calibri Light"/>
                <a:ea typeface="DejaVu Sans"/>
              </a:rPr>
              <a:t>Stand, Ideen, Anregungen</a:t>
            </a:r>
            <a:endParaRPr lang="de-DE" sz="6000" b="0" strike="noStrike" spc="-1" dirty="0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1523880" y="3602160"/>
            <a:ext cx="9142920" cy="165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de-DE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Version </a:t>
            </a:r>
            <a:r>
              <a:rPr lang="en-DE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4</a:t>
            </a:r>
            <a:endParaRPr lang="de-DE" sz="2400" b="0" strike="noStrike" spc="-1" dirty="0">
              <a:latin typeface="Arial"/>
            </a:endParaRPr>
          </a:p>
        </p:txBody>
      </p:sp>
      <p:sp>
        <p:nvSpPr>
          <p:cNvPr id="78" name="CustomShape 3"/>
          <p:cNvSpPr/>
          <p:nvPr/>
        </p:nvSpPr>
        <p:spPr>
          <a:xfrm>
            <a:off x="199440" y="6190560"/>
            <a:ext cx="4052880" cy="2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Gregor Kecht, 29.1.2023, </a:t>
            </a:r>
            <a:r>
              <a:rPr lang="de-DE" sz="1000" spc="-1" dirty="0" err="1">
                <a:solidFill>
                  <a:srgbClr val="000000"/>
                </a:solidFill>
                <a:latin typeface="Calibri"/>
                <a:ea typeface="DejaVu Sans"/>
              </a:rPr>
              <a:t>version</a:t>
            </a:r>
            <a:r>
              <a:rPr lang="de-DE" sz="1000" spc="-1" dirty="0">
                <a:solidFill>
                  <a:srgbClr val="000000"/>
                </a:solidFill>
                <a:latin typeface="Calibri"/>
                <a:ea typeface="DejaVu Sans"/>
              </a:rPr>
              <a:t> 3. Vorgängerversion : </a:t>
            </a:r>
            <a:r>
              <a:rPr lang="de-DE" sz="1000" spc="-1" dirty="0">
                <a:solidFill>
                  <a:srgbClr val="000000"/>
                </a:solidFill>
                <a:latin typeface="Calibri"/>
                <a:ea typeface="DejaVu Sans"/>
                <a:hlinkClick r:id="rId2"/>
              </a:rPr>
              <a:t>siehe link </a:t>
            </a:r>
            <a:endParaRPr lang="de-DE" sz="10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just">
              <a:lnSpc>
                <a:spcPct val="100000"/>
              </a:lnSpc>
            </a:pPr>
            <a:r>
              <a:rPr lang="de-DE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Übersicht über die restliche IT Infrastruktur in der Geschäftsstelle (</a:t>
            </a:r>
            <a:r>
              <a:rPr lang="de-DE" sz="1800" b="0" strike="noStrike" spc="-1" dirty="0">
                <a:solidFill>
                  <a:srgbClr val="000000"/>
                </a:solidFill>
                <a:latin typeface="Calibri"/>
                <a:ea typeface="DejaVu Sans"/>
                <a:hlinkClick r:id="rId2" action="ppaction://hlinksldjump"/>
              </a:rPr>
              <a:t>^^zur Übersicht^^</a:t>
            </a:r>
            <a:r>
              <a:rPr lang="de-DE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  <a:endParaRPr lang="de-DE" sz="1800" b="0" strike="noStrike" spc="-1" dirty="0"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6192000" y="3960000"/>
            <a:ext cx="1655640" cy="810000"/>
          </a:xfrm>
          <a:prstGeom prst="flowChartMagneticDisk">
            <a:avLst/>
          </a:prstGeom>
          <a:solidFill>
            <a:srgbClr val="00A65D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Rechner 1</a:t>
            </a:r>
            <a:endParaRPr lang="de-DE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>
              <a:latin typeface="Arial"/>
            </a:endParaRPr>
          </a:p>
        </p:txBody>
      </p:sp>
      <p:sp>
        <p:nvSpPr>
          <p:cNvPr id="122" name="CustomShape 3"/>
          <p:cNvSpPr/>
          <p:nvPr/>
        </p:nvSpPr>
        <p:spPr>
          <a:xfrm>
            <a:off x="9648000" y="3941640"/>
            <a:ext cx="1655640" cy="810000"/>
          </a:xfrm>
          <a:prstGeom prst="flowChartMagneticDisk">
            <a:avLst/>
          </a:prstGeom>
          <a:solidFill>
            <a:srgbClr val="00A65D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Rechner 2</a:t>
            </a:r>
            <a:endParaRPr lang="de-DE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>
              <a:latin typeface="Arial"/>
            </a:endParaRPr>
          </a:p>
        </p:txBody>
      </p:sp>
      <p:sp>
        <p:nvSpPr>
          <p:cNvPr id="123" name="Line 4"/>
          <p:cNvSpPr/>
          <p:nvPr/>
        </p:nvSpPr>
        <p:spPr>
          <a:xfrm>
            <a:off x="7992000" y="4392000"/>
            <a:ext cx="144000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endParaRPr lang="de-DE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Datensicherung</a:t>
            </a:r>
            <a:endParaRPr lang="de-DE" sz="1000" b="0" strike="noStrike" spc="-1">
              <a:latin typeface="Arial"/>
            </a:endParaRPr>
          </a:p>
        </p:txBody>
      </p:sp>
      <p:sp>
        <p:nvSpPr>
          <p:cNvPr id="124" name="CustomShape 5"/>
          <p:cNvSpPr/>
          <p:nvPr/>
        </p:nvSpPr>
        <p:spPr>
          <a:xfrm>
            <a:off x="3456000" y="2304000"/>
            <a:ext cx="1007640" cy="935640"/>
          </a:xfrm>
          <a:prstGeom prst="smileyFace">
            <a:avLst>
              <a:gd name="adj" fmla="val 9282"/>
            </a:avLst>
          </a:prstGeom>
          <a:solidFill>
            <a:srgbClr val="ED1C24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5" name="CustomShape 6"/>
          <p:cNvSpPr/>
          <p:nvPr/>
        </p:nvSpPr>
        <p:spPr>
          <a:xfrm>
            <a:off x="6336000" y="2520000"/>
            <a:ext cx="1295640" cy="863640"/>
          </a:xfrm>
          <a:prstGeom prst="flowChartManualInput">
            <a:avLst/>
          </a:prstGeom>
          <a:solidFill>
            <a:srgbClr val="FFF200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Verwaltungs</a:t>
            </a:r>
            <a:endParaRPr lang="de-DE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software</a:t>
            </a:r>
            <a:endParaRPr lang="de-DE" sz="1800" b="0" strike="noStrike" spc="-1">
              <a:latin typeface="Arial"/>
            </a:endParaRPr>
          </a:p>
        </p:txBody>
      </p:sp>
      <p:sp>
        <p:nvSpPr>
          <p:cNvPr id="126" name="CustomShape 7"/>
          <p:cNvSpPr/>
          <p:nvPr/>
        </p:nvSpPr>
        <p:spPr>
          <a:xfrm>
            <a:off x="3024000" y="3384000"/>
            <a:ext cx="2015640" cy="34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800" b="0" strike="noStrike" spc="-1">
                <a:latin typeface="Arial"/>
              </a:rPr>
              <a:t>Geschäftsstelle</a:t>
            </a:r>
          </a:p>
        </p:txBody>
      </p:sp>
      <p:sp>
        <p:nvSpPr>
          <p:cNvPr id="127" name="Line 8"/>
          <p:cNvSpPr/>
          <p:nvPr/>
        </p:nvSpPr>
        <p:spPr>
          <a:xfrm>
            <a:off x="4536000" y="2952000"/>
            <a:ext cx="1656000" cy="144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8" name="Line 9"/>
          <p:cNvSpPr/>
          <p:nvPr/>
        </p:nvSpPr>
        <p:spPr>
          <a:xfrm>
            <a:off x="6912000" y="3456000"/>
            <a:ext cx="360" cy="43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" name="CustomShape 10"/>
          <p:cNvSpPr/>
          <p:nvPr/>
        </p:nvSpPr>
        <p:spPr>
          <a:xfrm>
            <a:off x="1223640" y="5544360"/>
            <a:ext cx="431280" cy="359280"/>
          </a:xfrm>
          <a:prstGeom prst="smileyFace">
            <a:avLst>
              <a:gd name="adj" fmla="val 9282"/>
            </a:avLst>
          </a:prstGeom>
          <a:solidFill>
            <a:srgbClr val="00A65D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0" name="CustomShape 11"/>
          <p:cNvSpPr/>
          <p:nvPr/>
        </p:nvSpPr>
        <p:spPr>
          <a:xfrm>
            <a:off x="1124640" y="5990040"/>
            <a:ext cx="1178280" cy="34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IT admins</a:t>
            </a:r>
            <a:endParaRPr lang="de-DE" sz="1800" b="0" strike="noStrike" spc="-1">
              <a:latin typeface="Arial"/>
            </a:endParaRPr>
          </a:p>
        </p:txBody>
      </p:sp>
      <p:sp>
        <p:nvSpPr>
          <p:cNvPr id="131" name="CustomShape 12"/>
          <p:cNvSpPr/>
          <p:nvPr/>
        </p:nvSpPr>
        <p:spPr>
          <a:xfrm>
            <a:off x="720000" y="5832720"/>
            <a:ext cx="431280" cy="359280"/>
          </a:xfrm>
          <a:prstGeom prst="smileyFace">
            <a:avLst>
              <a:gd name="adj" fmla="val 9282"/>
            </a:avLst>
          </a:prstGeom>
          <a:solidFill>
            <a:srgbClr val="00A65D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2" name="CustomShape 13"/>
          <p:cNvSpPr/>
          <p:nvPr/>
        </p:nvSpPr>
        <p:spPr>
          <a:xfrm>
            <a:off x="792000" y="5400720"/>
            <a:ext cx="431280" cy="359280"/>
          </a:xfrm>
          <a:prstGeom prst="smileyFace">
            <a:avLst>
              <a:gd name="adj" fmla="val 9282"/>
            </a:avLst>
          </a:prstGeom>
          <a:solidFill>
            <a:srgbClr val="00A65D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Line 14"/>
          <p:cNvSpPr/>
          <p:nvPr/>
        </p:nvSpPr>
        <p:spPr>
          <a:xfrm flipH="1">
            <a:off x="3816000" y="5328000"/>
            <a:ext cx="820800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4" name="Line 15"/>
          <p:cNvSpPr/>
          <p:nvPr/>
        </p:nvSpPr>
        <p:spPr>
          <a:xfrm>
            <a:off x="10512000" y="4752000"/>
            <a:ext cx="360" cy="576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5" name="Line 16"/>
          <p:cNvSpPr/>
          <p:nvPr/>
        </p:nvSpPr>
        <p:spPr>
          <a:xfrm>
            <a:off x="7056000" y="4770360"/>
            <a:ext cx="360" cy="55764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6" name="CustomShape 17"/>
          <p:cNvSpPr/>
          <p:nvPr/>
        </p:nvSpPr>
        <p:spPr>
          <a:xfrm>
            <a:off x="6912000" y="5688000"/>
            <a:ext cx="1655640" cy="575640"/>
          </a:xfrm>
          <a:prstGeom prst="rect">
            <a:avLst/>
          </a:prstGeom>
          <a:solidFill>
            <a:srgbClr val="00A65D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Router (DSL)</a:t>
            </a:r>
            <a:endParaRPr lang="de-DE" sz="1800" b="0" strike="noStrike" spc="-1">
              <a:latin typeface="Arial"/>
            </a:endParaRPr>
          </a:p>
        </p:txBody>
      </p:sp>
      <p:sp>
        <p:nvSpPr>
          <p:cNvPr id="137" name="Line 18"/>
          <p:cNvSpPr/>
          <p:nvPr/>
        </p:nvSpPr>
        <p:spPr>
          <a:xfrm flipV="1">
            <a:off x="7920000" y="5328000"/>
            <a:ext cx="360" cy="360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8" name="CustomShape 19"/>
          <p:cNvSpPr/>
          <p:nvPr/>
        </p:nvSpPr>
        <p:spPr>
          <a:xfrm>
            <a:off x="4824000" y="5688000"/>
            <a:ext cx="1655640" cy="575640"/>
          </a:xfrm>
          <a:prstGeom prst="rect">
            <a:avLst/>
          </a:prstGeom>
          <a:solidFill>
            <a:srgbClr val="00A65D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Router (WLAN)</a:t>
            </a:r>
            <a:endParaRPr lang="de-DE" sz="1800" b="0" strike="noStrike" spc="-1">
              <a:latin typeface="Arial"/>
            </a:endParaRPr>
          </a:p>
        </p:txBody>
      </p:sp>
      <p:sp>
        <p:nvSpPr>
          <p:cNvPr id="139" name="Line 20"/>
          <p:cNvSpPr/>
          <p:nvPr/>
        </p:nvSpPr>
        <p:spPr>
          <a:xfrm flipV="1">
            <a:off x="5688000" y="5328000"/>
            <a:ext cx="360" cy="360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0" name="CustomShape 21"/>
          <p:cNvSpPr/>
          <p:nvPr/>
        </p:nvSpPr>
        <p:spPr>
          <a:xfrm>
            <a:off x="9720000" y="1368000"/>
            <a:ext cx="1655640" cy="575640"/>
          </a:xfrm>
          <a:prstGeom prst="rect">
            <a:avLst/>
          </a:prstGeom>
          <a:solidFill>
            <a:srgbClr val="00A65D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Drucker</a:t>
            </a:r>
            <a:endParaRPr lang="de-DE" sz="1800" b="0" strike="noStrike" spc="-1">
              <a:latin typeface="Arial"/>
            </a:endParaRPr>
          </a:p>
        </p:txBody>
      </p:sp>
      <p:sp>
        <p:nvSpPr>
          <p:cNvPr id="141" name="CustomShape 22"/>
          <p:cNvSpPr/>
          <p:nvPr/>
        </p:nvSpPr>
        <p:spPr>
          <a:xfrm>
            <a:off x="9720000" y="2088000"/>
            <a:ext cx="1655640" cy="575640"/>
          </a:xfrm>
          <a:prstGeom prst="rect">
            <a:avLst/>
          </a:prstGeom>
          <a:solidFill>
            <a:srgbClr val="00A65D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Fax</a:t>
            </a:r>
            <a:endParaRPr lang="de-DE" sz="1800" b="0" strike="noStrike" spc="-1">
              <a:latin typeface="Arial"/>
            </a:endParaRPr>
          </a:p>
        </p:txBody>
      </p:sp>
      <p:sp>
        <p:nvSpPr>
          <p:cNvPr id="142" name="CustomShape 23"/>
          <p:cNvSpPr/>
          <p:nvPr/>
        </p:nvSpPr>
        <p:spPr>
          <a:xfrm>
            <a:off x="9720000" y="2880000"/>
            <a:ext cx="1655640" cy="575640"/>
          </a:xfrm>
          <a:prstGeom prst="rect">
            <a:avLst/>
          </a:prstGeom>
          <a:solidFill>
            <a:srgbClr val="00A65D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Telefon</a:t>
            </a:r>
            <a:endParaRPr lang="de-DE" sz="1800" b="0" strike="noStrike" spc="-1">
              <a:latin typeface="Arial"/>
            </a:endParaRPr>
          </a:p>
        </p:txBody>
      </p:sp>
      <p:sp>
        <p:nvSpPr>
          <p:cNvPr id="143" name="Line 24"/>
          <p:cNvSpPr/>
          <p:nvPr/>
        </p:nvSpPr>
        <p:spPr>
          <a:xfrm flipV="1">
            <a:off x="11808000" y="1656000"/>
            <a:ext cx="360" cy="367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4" name="Line 25"/>
          <p:cNvSpPr/>
          <p:nvPr/>
        </p:nvSpPr>
        <p:spPr>
          <a:xfrm>
            <a:off x="11376000" y="2376000"/>
            <a:ext cx="43200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" name="Line 26"/>
          <p:cNvSpPr/>
          <p:nvPr/>
        </p:nvSpPr>
        <p:spPr>
          <a:xfrm flipH="1">
            <a:off x="11376000" y="1656000"/>
            <a:ext cx="43200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6" name="Line 27"/>
          <p:cNvSpPr/>
          <p:nvPr/>
        </p:nvSpPr>
        <p:spPr>
          <a:xfrm>
            <a:off x="11376000" y="3168000"/>
            <a:ext cx="43200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Line 28"/>
          <p:cNvSpPr/>
          <p:nvPr/>
        </p:nvSpPr>
        <p:spPr>
          <a:xfrm>
            <a:off x="8568000" y="5976000"/>
            <a:ext cx="504000" cy="7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8" name="CustomShape 29"/>
          <p:cNvSpPr/>
          <p:nvPr/>
        </p:nvSpPr>
        <p:spPr>
          <a:xfrm>
            <a:off x="8136000" y="5040000"/>
            <a:ext cx="1131480" cy="34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800" b="0" strike="noStrike" spc="-1">
                <a:latin typeface="Arial"/>
              </a:rPr>
              <a:t>Netzwerk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BD737B9-E032-4486-B742-9CFDFCC67098}"/>
              </a:ext>
            </a:extLst>
          </p:cNvPr>
          <p:cNvCxnSpPr/>
          <p:nvPr/>
        </p:nvCxnSpPr>
        <p:spPr>
          <a:xfrm flipH="1">
            <a:off x="1223280" y="3096000"/>
            <a:ext cx="1954029" cy="2232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06440FEB-F279-4616-9B6D-585CB1B52F58}"/>
              </a:ext>
            </a:extLst>
          </p:cNvPr>
          <p:cNvSpPr txBox="1"/>
          <p:nvPr/>
        </p:nvSpPr>
        <p:spPr>
          <a:xfrm>
            <a:off x="505927" y="3994789"/>
            <a:ext cx="33100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 </a:t>
            </a:r>
            <a:r>
              <a:rPr lang="en-US" sz="1200" dirty="0" err="1"/>
              <a:t>Austausch</a:t>
            </a:r>
            <a:r>
              <a:rPr lang="en-US" sz="1200" dirty="0"/>
              <a:t> von </a:t>
            </a:r>
            <a:r>
              <a:rPr lang="en-US" sz="1200" dirty="0" err="1"/>
              <a:t>exportierten</a:t>
            </a:r>
            <a:r>
              <a:rPr lang="en-US" sz="1200" dirty="0"/>
              <a:t> </a:t>
            </a:r>
            <a:r>
              <a:rPr lang="en-US" sz="1200" dirty="0" err="1"/>
              <a:t>Metadaten</a:t>
            </a:r>
            <a:r>
              <a:rPr lang="en-US" sz="1200" dirty="0"/>
              <a:t> </a:t>
            </a:r>
            <a:r>
              <a:rPr lang="en-US" sz="1200" dirty="0" err="1"/>
              <a:t>aus</a:t>
            </a:r>
            <a:r>
              <a:rPr lang="en-US" sz="1200" dirty="0"/>
              <a:t> </a:t>
            </a:r>
          </a:p>
          <a:p>
            <a:r>
              <a:rPr lang="en-US" sz="1200" dirty="0"/>
              <a:t>  der </a:t>
            </a:r>
            <a:r>
              <a:rPr lang="en-US" sz="1200" dirty="0" err="1"/>
              <a:t>Vereinssoftware</a:t>
            </a:r>
            <a:endParaRPr lang="en-US" sz="1200" dirty="0"/>
          </a:p>
          <a:p>
            <a:r>
              <a:rPr lang="en-US" sz="1200" dirty="0"/>
              <a:t>* </a:t>
            </a:r>
            <a:r>
              <a:rPr lang="en-US" sz="1200" dirty="0" err="1"/>
              <a:t>Evaluierung</a:t>
            </a:r>
            <a:r>
              <a:rPr lang="en-US" sz="1200" dirty="0"/>
              <a:t> von </a:t>
            </a:r>
            <a:r>
              <a:rPr lang="en-US" sz="1200" dirty="0" err="1"/>
              <a:t>Alternativen</a:t>
            </a:r>
            <a:r>
              <a:rPr lang="en-US" sz="1200" dirty="0"/>
              <a:t> (</a:t>
            </a:r>
            <a:r>
              <a:rPr lang="en-US" sz="1200" dirty="0" err="1"/>
              <a:t>Cloudlösung</a:t>
            </a:r>
            <a:r>
              <a:rPr lang="en-US" sz="1200" dirty="0"/>
              <a:t>?)</a:t>
            </a:r>
          </a:p>
        </p:txBody>
      </p:sp>
      <p:sp>
        <p:nvSpPr>
          <p:cNvPr id="2" name="CustomShape 6">
            <a:extLst>
              <a:ext uri="{FF2B5EF4-FFF2-40B4-BE49-F238E27FC236}">
                <a16:creationId xmlns:a16="http://schemas.microsoft.com/office/drawing/2014/main" id="{6D9F7A91-0262-082C-DA36-8FD8133FD6D2}"/>
              </a:ext>
            </a:extLst>
          </p:cNvPr>
          <p:cNvSpPr/>
          <p:nvPr/>
        </p:nvSpPr>
        <p:spPr>
          <a:xfrm>
            <a:off x="5976540" y="1329585"/>
            <a:ext cx="1295640" cy="863640"/>
          </a:xfrm>
          <a:prstGeom prst="flowChartManualInput">
            <a:avLst/>
          </a:prstGeom>
          <a:solidFill>
            <a:srgbClr val="FFF200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G</a:t>
            </a:r>
            <a:r>
              <a:rPr lang="en-DE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oogle</a:t>
            </a:r>
            <a:r>
              <a:rPr lang="en-DE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</a:p>
          <a:p>
            <a:pPr algn="ctr">
              <a:lnSpc>
                <a:spcPct val="100000"/>
              </a:lnSpc>
            </a:pPr>
            <a:r>
              <a:rPr lang="en-DE" spc="-1" dirty="0">
                <a:solidFill>
                  <a:srgbClr val="000000"/>
                </a:solidFill>
                <a:latin typeface="Arial"/>
              </a:rPr>
              <a:t>calendar</a:t>
            </a:r>
            <a:endParaRPr lang="de-DE" sz="1800" b="0" strike="noStrike" spc="-1" dirty="0">
              <a:latin typeface="Arial"/>
            </a:endParaRPr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4B4FA0BD-D0E7-4571-57F5-4AAA97EBE781}"/>
              </a:ext>
            </a:extLst>
          </p:cNvPr>
          <p:cNvSpPr/>
          <p:nvPr/>
        </p:nvSpPr>
        <p:spPr>
          <a:xfrm flipV="1">
            <a:off x="4536000" y="1833840"/>
            <a:ext cx="1367640" cy="75852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6">
            <a:extLst>
              <a:ext uri="{FF2B5EF4-FFF2-40B4-BE49-F238E27FC236}">
                <a16:creationId xmlns:a16="http://schemas.microsoft.com/office/drawing/2014/main" id="{DD5D390F-1B68-10D4-1499-42880EFD1C54}"/>
              </a:ext>
            </a:extLst>
          </p:cNvPr>
          <p:cNvSpPr/>
          <p:nvPr/>
        </p:nvSpPr>
        <p:spPr>
          <a:xfrm>
            <a:off x="369933" y="1167656"/>
            <a:ext cx="1660613" cy="1934329"/>
          </a:xfrm>
          <a:prstGeom prst="flowChartManualInput">
            <a:avLst/>
          </a:prstGeom>
          <a:solidFill>
            <a:srgbClr val="FFF200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C</a:t>
            </a:r>
            <a:r>
              <a:rPr lang="en-DE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loud </a:t>
            </a:r>
          </a:p>
          <a:p>
            <a:pPr algn="ctr">
              <a:lnSpc>
                <a:spcPct val="100000"/>
              </a:lnSpc>
            </a:pPr>
            <a:r>
              <a:rPr lang="en-DE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Speicher</a:t>
            </a:r>
            <a:br>
              <a:rPr lang="en-DE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</a:br>
            <a:r>
              <a:rPr lang="en-DE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(</a:t>
            </a:r>
            <a:r>
              <a:rPr lang="en-DE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z.Zt</a:t>
            </a:r>
            <a:r>
              <a:rPr lang="en-DE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</a:t>
            </a:r>
          </a:p>
          <a:p>
            <a:pPr algn="ctr">
              <a:lnSpc>
                <a:spcPct val="100000"/>
              </a:lnSpc>
            </a:pPr>
            <a:r>
              <a:rPr lang="en-DE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nur</a:t>
            </a:r>
            <a:r>
              <a:rPr lang="en-DE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Tennis) </a:t>
            </a:r>
            <a:endParaRPr lang="de-DE" sz="1800" b="0" strike="noStrike" spc="-1" dirty="0">
              <a:latin typeface="Arial"/>
            </a:endParaRPr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95F8A695-6A93-EC09-B3E5-4D2BF88768A9}"/>
              </a:ext>
            </a:extLst>
          </p:cNvPr>
          <p:cNvSpPr/>
          <p:nvPr/>
        </p:nvSpPr>
        <p:spPr>
          <a:xfrm flipH="1" flipV="1">
            <a:off x="2121514" y="2192400"/>
            <a:ext cx="1193186" cy="50472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de-DE" sz="4400" b="0" strike="noStrike" spc="-1" dirty="0">
                <a:solidFill>
                  <a:srgbClr val="000000"/>
                </a:solidFill>
                <a:latin typeface="Calibri Light"/>
                <a:ea typeface="DejaVu Sans"/>
              </a:rPr>
              <a:t>Stand der Dinge, Übersicht</a:t>
            </a:r>
            <a:endParaRPr lang="de-DE" sz="4400" b="0" strike="noStrike" spc="-1" dirty="0"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838080" y="1825560"/>
            <a:ext cx="10514520" cy="43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SFD Homepage: </a:t>
            </a:r>
            <a:endParaRPr lang="de-DE" sz="2800" b="0" strike="noStrike" spc="-1" dirty="0">
              <a:latin typeface="Arial"/>
            </a:endParaRPr>
          </a:p>
          <a:p>
            <a:pPr marL="685800" lvl="1" indent="-2275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Administratorenteam : Gregor Kecht, Felix Schulz, Frank Herzog, Alexander Peltzer (Emailadresse: </a:t>
            </a:r>
            <a:r>
              <a:rPr lang="de-DE" sz="2400" b="0" strike="noStrike" spc="-1" dirty="0">
                <a:solidFill>
                  <a:srgbClr val="000000"/>
                </a:solidFill>
                <a:latin typeface="Calibri"/>
                <a:ea typeface="DejaVu Sans"/>
                <a:hlinkClick r:id="rId2"/>
              </a:rPr>
              <a:t>it.admins@sfd-dornstadt.de</a:t>
            </a:r>
            <a:r>
              <a:rPr lang="de-DE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  <a:endParaRPr lang="de-DE" sz="2400" b="0" strike="noStrike" spc="-1" dirty="0">
              <a:latin typeface="Arial"/>
            </a:endParaRPr>
          </a:p>
          <a:p>
            <a:pPr marL="685800" lvl="1" indent="-2275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Domain : </a:t>
            </a:r>
            <a:r>
              <a:rPr lang="de-DE" sz="2400" b="0" u="sng" strike="noStrike" spc="-1" dirty="0">
                <a:solidFill>
                  <a:srgbClr val="0563C1"/>
                </a:solidFill>
                <a:uFillTx/>
                <a:latin typeface="Calibri"/>
                <a:ea typeface="DejaVu Sans"/>
                <a:hlinkClick r:id="rId3"/>
              </a:rPr>
              <a:t>www.sfd-dornstadt.de</a:t>
            </a:r>
            <a:r>
              <a:rPr lang="de-DE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de-DE" sz="2400" b="0" strike="noStrike" spc="-1" dirty="0"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Emails des SFD (Details zur Emailbeantragung 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  <a:ea typeface="DejaVu Sans"/>
                <a:hlinkClick r:id="rId4"/>
              </a:rPr>
              <a:t>siehe Homepage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  <a:endParaRPr lang="de-DE" sz="2800" b="0" strike="noStrike" spc="-1" dirty="0">
              <a:latin typeface="Arial"/>
            </a:endParaRPr>
          </a:p>
          <a:p>
            <a:pPr marL="685800" lvl="1" indent="-2275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 dirty="0">
                <a:latin typeface="Arial"/>
              </a:rPr>
              <a:t>Emails sollten eingerichtet werden</a:t>
            </a:r>
          </a:p>
          <a:p>
            <a:pPr marL="1143000" lvl="2" indent="-2275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000" b="0" strike="noStrike" spc="-1" dirty="0">
                <a:solidFill>
                  <a:srgbClr val="008000"/>
                </a:solidFill>
                <a:latin typeface="Calibri"/>
                <a:ea typeface="DejaVu Sans"/>
              </a:rPr>
              <a:t>Für jeden Amtsinhaber als Postfach</a:t>
            </a:r>
            <a:endParaRPr lang="de-DE" sz="2000" b="0" strike="noStrike" spc="-1" dirty="0">
              <a:latin typeface="Arial"/>
            </a:endParaRPr>
          </a:p>
          <a:p>
            <a:pPr marL="1143000" lvl="2" indent="-227520">
              <a:lnSpc>
                <a:spcPct val="90000"/>
              </a:lnSpc>
              <a:spcBef>
                <a:spcPts val="499"/>
              </a:spcBef>
              <a:buClr>
                <a:srgbClr val="008000"/>
              </a:buClr>
              <a:buFont typeface="Arial"/>
              <a:buChar char="•"/>
            </a:pPr>
            <a:r>
              <a:rPr lang="de-DE" sz="2000" b="0" strike="noStrike" spc="-1" dirty="0">
                <a:solidFill>
                  <a:srgbClr val="008000"/>
                </a:solidFill>
                <a:latin typeface="Calibri"/>
                <a:ea typeface="DejaVu Sans"/>
              </a:rPr>
              <a:t>Für alle „Gruppen“ wie „Alle Abteilungsleiter“ als Weiterleitung oder Emailliste</a:t>
            </a:r>
            <a:endParaRPr lang="de-DE" sz="2000" b="0" strike="noStrike" spc="-1" dirty="0">
              <a:latin typeface="Arial"/>
            </a:endParaRPr>
          </a:p>
          <a:p>
            <a:pPr marL="1143000" lvl="2" indent="-227520">
              <a:lnSpc>
                <a:spcPct val="90000"/>
              </a:lnSpc>
              <a:spcBef>
                <a:spcPts val="499"/>
              </a:spcBef>
              <a:buClr>
                <a:srgbClr val="008000"/>
              </a:buClr>
              <a:buFont typeface="Arial"/>
              <a:buChar char="•"/>
            </a:pPr>
            <a:r>
              <a:rPr lang="de-DE" sz="2000" b="0" strike="noStrike" spc="-1" dirty="0">
                <a:solidFill>
                  <a:srgbClr val="008000"/>
                </a:solidFill>
                <a:latin typeface="Calibri"/>
                <a:ea typeface="DejaVu Sans"/>
              </a:rPr>
              <a:t>Für die Geschäftsstelle als Postfach</a:t>
            </a:r>
          </a:p>
          <a:p>
            <a:pPr marL="1143000" lvl="2" indent="-227520">
              <a:lnSpc>
                <a:spcPct val="90000"/>
              </a:lnSpc>
              <a:spcBef>
                <a:spcPts val="499"/>
              </a:spcBef>
              <a:buClr>
                <a:srgbClr val="008000"/>
              </a:buClr>
              <a:buFont typeface="Arial"/>
              <a:buChar char="•"/>
            </a:pPr>
            <a:r>
              <a:rPr lang="de-DE" sz="2000" spc="-1" dirty="0">
                <a:solidFill>
                  <a:srgbClr val="008000"/>
                </a:solidFill>
                <a:latin typeface="Calibri"/>
              </a:rPr>
              <a:t>Ggf. für alle anderen als Weiterleitung</a:t>
            </a:r>
            <a:endParaRPr lang="de-DE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20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de-DE" sz="4400" b="0" strike="noStrike" spc="-1" dirty="0">
                <a:solidFill>
                  <a:srgbClr val="000000"/>
                </a:solidFill>
                <a:latin typeface="Calibri Light"/>
                <a:ea typeface="DejaVu Sans"/>
              </a:rPr>
              <a:t>Übersicht und offene Punkte</a:t>
            </a:r>
            <a:endParaRPr lang="de-DE" sz="4400" b="0" strike="noStrike" spc="-1" dirty="0"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838080" y="1825560"/>
            <a:ext cx="10514520" cy="43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8280" indent="-457200">
              <a:lnSpc>
                <a:spcPct val="90000"/>
              </a:lnSpc>
              <a:spcBef>
                <a:spcPts val="1001"/>
              </a:spcBef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  <a:ea typeface="DejaVu Sans"/>
                <a:hlinkClick r:id="rId2" action="ppaction://hlinksldjump"/>
              </a:rPr>
              <a:t>Übersicht über die Homepage, Struktur und Berichtswege</a:t>
            </a:r>
            <a:endParaRPr lang="de-DE" sz="2800" spc="-1" dirty="0">
              <a:latin typeface="Arial"/>
            </a:endParaRPr>
          </a:p>
          <a:p>
            <a:pPr marL="458280" indent="-457200">
              <a:lnSpc>
                <a:spcPct val="90000"/>
              </a:lnSpc>
              <a:spcBef>
                <a:spcPts val="1001"/>
              </a:spcBef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  <a:ea typeface="DejaVu Sans"/>
                <a:hlinkClick r:id="rId3" action="ppaction://hlinksldjump"/>
              </a:rPr>
              <a:t>Übersicht über die IT Situation in der Geschäftsstelle</a:t>
            </a:r>
            <a:endParaRPr lang="de-DE" sz="2800" spc="-1" dirty="0">
              <a:latin typeface="Arial"/>
            </a:endParaRPr>
          </a:p>
          <a:p>
            <a:pPr marL="458280" indent="-457200">
              <a:lnSpc>
                <a:spcPct val="90000"/>
              </a:lnSpc>
              <a:spcBef>
                <a:spcPts val="1001"/>
              </a:spcBef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  <a:ea typeface="DejaVu Sans"/>
                <a:hlinkClick r:id="rId4" action="ppaction://hlinksldjump"/>
              </a:rPr>
              <a:t>Übersicht über die Emailsituation mit Ausblick</a:t>
            </a:r>
            <a:endParaRPr lang="de-DE" sz="2800" spc="-1" dirty="0">
              <a:latin typeface="Arial"/>
            </a:endParaRPr>
          </a:p>
          <a:p>
            <a:pPr marL="458280" indent="-457200">
              <a:lnSpc>
                <a:spcPct val="90000"/>
              </a:lnSpc>
              <a:spcBef>
                <a:spcPts val="1001"/>
              </a:spcBef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Fehlend:</a:t>
            </a:r>
          </a:p>
          <a:p>
            <a:pPr marL="915480" lvl="1" indent="-457200">
              <a:lnSpc>
                <a:spcPct val="90000"/>
              </a:lnSpc>
              <a:spcBef>
                <a:spcPts val="1001"/>
              </a:spcBef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de-DE" sz="2800" spc="-1" dirty="0">
                <a:solidFill>
                  <a:srgbClr val="000000"/>
                </a:solidFill>
                <a:latin typeface="Calibri"/>
                <a:ea typeface="DejaVu Sans"/>
                <a:hlinkClick r:id="rId5" action="ppaction://hlinksldjump"/>
              </a:rPr>
              <a:t>Umgang mit Internetrecht (Urheberrecht, Impressum, Datenschutz)</a:t>
            </a:r>
            <a:endParaRPr lang="de-DE" sz="28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915480" lvl="1" indent="-457200">
              <a:lnSpc>
                <a:spcPct val="90000"/>
              </a:lnSpc>
              <a:spcBef>
                <a:spcPts val="1001"/>
              </a:spcBef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de-DE" sz="2800" spc="-1" dirty="0">
                <a:solidFill>
                  <a:srgbClr val="000000"/>
                </a:solidFill>
                <a:latin typeface="Calibri"/>
                <a:ea typeface="DejaVu Sans"/>
                <a:hlinkClick r:id="rId6" action="ppaction://hlinksldjump"/>
              </a:rPr>
              <a:t>Verwaltung der Zugangsdaten</a:t>
            </a:r>
            <a:endParaRPr lang="de-DE" sz="28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915480" lvl="1" indent="-457200">
              <a:lnSpc>
                <a:spcPct val="90000"/>
              </a:lnSpc>
              <a:spcBef>
                <a:spcPts val="1001"/>
              </a:spcBef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Datensicherheit</a:t>
            </a:r>
          </a:p>
          <a:p>
            <a:pPr marL="915480" lvl="1" indent="-457200">
              <a:lnSpc>
                <a:spcPct val="90000"/>
              </a:lnSpc>
              <a:spcBef>
                <a:spcPts val="1001"/>
              </a:spcBef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  <a:ea typeface="DejaVu Sans"/>
                <a:hlinkClick r:id="rId3" action="ppaction://hlinksldjump"/>
              </a:rPr>
              <a:t>Umgang mit auslaufender Vereinssoftware</a:t>
            </a:r>
            <a:endParaRPr lang="de-DE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     </a:t>
            </a:r>
            <a:endParaRPr lang="de-DE" sz="2800" b="0" strike="noStrike" spc="-1" dirty="0">
              <a:latin typeface="Arial"/>
            </a:endParaRPr>
          </a:p>
          <a:p>
            <a:pPr marL="1080">
              <a:lnSpc>
                <a:spcPct val="90000"/>
              </a:lnSpc>
              <a:spcBef>
                <a:spcPts val="1001"/>
              </a:spcBef>
              <a:buClr>
                <a:srgbClr val="008000"/>
              </a:buClr>
            </a:pPr>
            <a:endParaRPr lang="de-DE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de-DE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Übersicht über die Homepagestruktur und Berichtswege (Entwurf) (</a:t>
            </a:r>
            <a:r>
              <a:rPr lang="de-DE" sz="1800" b="0" strike="noStrike" spc="-1" dirty="0">
                <a:solidFill>
                  <a:srgbClr val="000000"/>
                </a:solidFill>
                <a:latin typeface="Calibri"/>
                <a:ea typeface="DejaVu Sans"/>
                <a:hlinkClick r:id="rId2" action="ppaction://hlinksldjump"/>
              </a:rPr>
              <a:t>^^zur Übersicht^^</a:t>
            </a:r>
            <a:r>
              <a:rPr lang="de-DE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) </a:t>
            </a:r>
            <a:endParaRPr lang="de-DE" sz="1800" b="0" strike="noStrike" spc="-1" dirty="0"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5040000" y="4752000"/>
            <a:ext cx="5399640" cy="1439640"/>
          </a:xfrm>
          <a:prstGeom prst="flowChartMagneticDisk">
            <a:avLst/>
          </a:prstGeom>
          <a:solidFill>
            <a:srgbClr val="0066B3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" name="CustomShape 3"/>
          <p:cNvSpPr/>
          <p:nvPr/>
        </p:nvSpPr>
        <p:spPr>
          <a:xfrm>
            <a:off x="4680000" y="6093720"/>
            <a:ext cx="2591280" cy="60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800" b="0" u="sng" strike="noStrike" spc="-1">
                <a:solidFill>
                  <a:srgbClr val="0563C1"/>
                </a:solidFill>
                <a:uFillTx/>
                <a:latin typeface="Arial"/>
                <a:ea typeface="DejaVu Sans"/>
                <a:hlinkClick r:id="rId3"/>
              </a:rPr>
              <a:t>www.ionos.de</a:t>
            </a:r>
            <a:endParaRPr lang="de-DE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800" b="0" strike="noStrike" spc="-1">
                <a:solidFill>
                  <a:srgbClr val="0563C1"/>
                </a:solidFill>
                <a:latin typeface="Arial"/>
                <a:ea typeface="DejaVu Sans"/>
              </a:rPr>
              <a:t>(hoster)</a:t>
            </a:r>
            <a:endParaRPr lang="de-DE" sz="1800" b="0" strike="noStrike" spc="-1">
              <a:latin typeface="Arial"/>
            </a:endParaRPr>
          </a:p>
        </p:txBody>
      </p:sp>
      <p:sp>
        <p:nvSpPr>
          <p:cNvPr id="92" name="CustomShape 4"/>
          <p:cNvSpPr/>
          <p:nvPr/>
        </p:nvSpPr>
        <p:spPr>
          <a:xfrm>
            <a:off x="1080000" y="4608000"/>
            <a:ext cx="431280" cy="359280"/>
          </a:xfrm>
          <a:prstGeom prst="smileyFace">
            <a:avLst>
              <a:gd name="adj" fmla="val 9282"/>
            </a:avLst>
          </a:prstGeom>
          <a:solidFill>
            <a:srgbClr val="00A65D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" name="CustomShape 5"/>
          <p:cNvSpPr/>
          <p:nvPr/>
        </p:nvSpPr>
        <p:spPr>
          <a:xfrm>
            <a:off x="981000" y="5053680"/>
            <a:ext cx="1178280" cy="34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IT admins</a:t>
            </a:r>
            <a:endParaRPr lang="de-DE" sz="1800" b="0" strike="noStrike" spc="-1">
              <a:latin typeface="Arial"/>
            </a:endParaRPr>
          </a:p>
        </p:txBody>
      </p:sp>
      <p:sp>
        <p:nvSpPr>
          <p:cNvPr id="94" name="Line 6"/>
          <p:cNvSpPr/>
          <p:nvPr/>
        </p:nvSpPr>
        <p:spPr>
          <a:xfrm>
            <a:off x="1728000" y="4824000"/>
            <a:ext cx="3168000" cy="792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ustomShape 7"/>
          <p:cNvSpPr/>
          <p:nvPr/>
        </p:nvSpPr>
        <p:spPr>
          <a:xfrm rot="749400">
            <a:off x="2568600" y="5221440"/>
            <a:ext cx="1799280" cy="107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* Emailadressen verwalten</a:t>
            </a:r>
            <a:endParaRPr lang="de-DE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* Systemeinstellungen</a:t>
            </a:r>
            <a:endParaRPr lang="de-DE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* Problemmeldungen (Spam etc)</a:t>
            </a:r>
            <a:endParaRPr lang="de-DE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* Datensicherung</a:t>
            </a:r>
            <a:endParaRPr lang="de-DE" sz="1000" b="0" strike="noStrike" spc="-1">
              <a:latin typeface="Arial"/>
            </a:endParaRPr>
          </a:p>
        </p:txBody>
      </p:sp>
      <p:sp>
        <p:nvSpPr>
          <p:cNvPr id="96" name="CustomShape 8"/>
          <p:cNvSpPr/>
          <p:nvPr/>
        </p:nvSpPr>
        <p:spPr>
          <a:xfrm>
            <a:off x="6912000" y="3744000"/>
            <a:ext cx="2951280" cy="1367280"/>
          </a:xfrm>
          <a:prstGeom prst="rect">
            <a:avLst/>
          </a:prstGeom>
          <a:solidFill>
            <a:srgbClr val="00A65D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Homepage mit Unterbau</a:t>
            </a:r>
            <a:endParaRPr lang="de-DE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de-DE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* design Philip Vogel</a:t>
            </a:r>
            <a:endParaRPr lang="de-DE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*WordPress</a:t>
            </a:r>
            <a:endParaRPr lang="de-DE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*PHP</a:t>
            </a:r>
            <a:endParaRPr lang="de-DE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*Apache</a:t>
            </a:r>
            <a:endParaRPr lang="de-DE" sz="1000" b="0" strike="noStrike" spc="-1">
              <a:latin typeface="Arial"/>
            </a:endParaRPr>
          </a:p>
        </p:txBody>
      </p:sp>
      <p:sp>
        <p:nvSpPr>
          <p:cNvPr id="97" name="CustomShape 9"/>
          <p:cNvSpPr/>
          <p:nvPr/>
        </p:nvSpPr>
        <p:spPr>
          <a:xfrm>
            <a:off x="1925008" y="1473433"/>
            <a:ext cx="1083357" cy="1032828"/>
          </a:xfrm>
          <a:prstGeom prst="smileyFace">
            <a:avLst>
              <a:gd name="adj" fmla="val 9282"/>
            </a:avLst>
          </a:prstGeom>
          <a:solidFill>
            <a:srgbClr val="F04E4D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" name="CustomShape 10"/>
          <p:cNvSpPr/>
          <p:nvPr/>
        </p:nvSpPr>
        <p:spPr>
          <a:xfrm>
            <a:off x="2953013" y="1626177"/>
            <a:ext cx="1080720" cy="34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SFD Vorstand</a:t>
            </a:r>
            <a:endParaRPr lang="de-DE" sz="1800" b="0" strike="noStrike" spc="-1" dirty="0">
              <a:latin typeface="Arial"/>
            </a:endParaRPr>
          </a:p>
        </p:txBody>
      </p:sp>
      <p:sp>
        <p:nvSpPr>
          <p:cNvPr id="99" name="CustomShape 11"/>
          <p:cNvSpPr/>
          <p:nvPr/>
        </p:nvSpPr>
        <p:spPr>
          <a:xfrm>
            <a:off x="7056000" y="3312000"/>
            <a:ext cx="2374560" cy="34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12"/>
          <p:cNvSpPr/>
          <p:nvPr/>
        </p:nvSpPr>
        <p:spPr>
          <a:xfrm>
            <a:off x="7344000" y="1368000"/>
            <a:ext cx="431640" cy="359640"/>
          </a:xfrm>
          <a:prstGeom prst="smileyFace">
            <a:avLst>
              <a:gd name="adj" fmla="val 9282"/>
            </a:avLst>
          </a:prstGeom>
          <a:solidFill>
            <a:srgbClr val="FFF200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1" name="CustomShape 13"/>
          <p:cNvSpPr/>
          <p:nvPr/>
        </p:nvSpPr>
        <p:spPr>
          <a:xfrm>
            <a:off x="7776000" y="1656000"/>
            <a:ext cx="431640" cy="359640"/>
          </a:xfrm>
          <a:prstGeom prst="smileyFace">
            <a:avLst>
              <a:gd name="adj" fmla="val 9282"/>
            </a:avLst>
          </a:prstGeom>
          <a:solidFill>
            <a:srgbClr val="FFF200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2" name="CustomShape 14"/>
          <p:cNvSpPr/>
          <p:nvPr/>
        </p:nvSpPr>
        <p:spPr>
          <a:xfrm>
            <a:off x="7272000" y="1766160"/>
            <a:ext cx="431640" cy="359640"/>
          </a:xfrm>
          <a:prstGeom prst="smileyFace">
            <a:avLst>
              <a:gd name="adj" fmla="val 9282"/>
            </a:avLst>
          </a:prstGeom>
          <a:solidFill>
            <a:srgbClr val="FFF200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3" name="Line 15"/>
          <p:cNvSpPr/>
          <p:nvPr/>
        </p:nvSpPr>
        <p:spPr>
          <a:xfrm flipH="1">
            <a:off x="863640" y="2232000"/>
            <a:ext cx="1296360" cy="2160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16"/>
          <p:cNvSpPr/>
          <p:nvPr/>
        </p:nvSpPr>
        <p:spPr>
          <a:xfrm rot="18096907">
            <a:off x="917160" y="2568090"/>
            <a:ext cx="1799280" cy="79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* Vorgaben über Strukturen der </a:t>
            </a:r>
            <a:r>
              <a:rPr lang="de-DE" sz="10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Homapage</a:t>
            </a:r>
            <a:r>
              <a:rPr lang="de-DE" sz="1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und Berechtigungen</a:t>
            </a:r>
            <a:endParaRPr lang="de-DE" sz="1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* Datenschutz/</a:t>
            </a:r>
            <a:r>
              <a:rPr lang="de-DE" sz="10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etc</a:t>
            </a:r>
            <a:endParaRPr lang="de-DE" sz="1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* SFD Dokumente zum einpflegen</a:t>
            </a:r>
            <a:endParaRPr lang="de-DE" sz="1000" b="0" strike="noStrike" spc="-1" dirty="0">
              <a:latin typeface="Arial"/>
            </a:endParaRPr>
          </a:p>
        </p:txBody>
      </p:sp>
      <p:sp>
        <p:nvSpPr>
          <p:cNvPr id="105" name="CustomShape 17"/>
          <p:cNvSpPr/>
          <p:nvPr/>
        </p:nvSpPr>
        <p:spPr>
          <a:xfrm>
            <a:off x="7128000" y="2126160"/>
            <a:ext cx="2231640" cy="34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Abteilungsautoren</a:t>
            </a:r>
            <a:endParaRPr lang="de-DE" sz="1800" b="0" strike="noStrike" spc="-1">
              <a:latin typeface="Arial"/>
            </a:endParaRPr>
          </a:p>
        </p:txBody>
      </p:sp>
      <p:sp>
        <p:nvSpPr>
          <p:cNvPr id="106" name="Line 18"/>
          <p:cNvSpPr/>
          <p:nvPr/>
        </p:nvSpPr>
        <p:spPr>
          <a:xfrm flipV="1">
            <a:off x="1656000" y="3528000"/>
            <a:ext cx="5328000" cy="1080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7" name="CustomShape 19"/>
          <p:cNvSpPr/>
          <p:nvPr/>
        </p:nvSpPr>
        <p:spPr>
          <a:xfrm rot="20887800">
            <a:off x="4879800" y="3763440"/>
            <a:ext cx="1799280" cy="105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* Aktualisierung der Homepagestruktur und der</a:t>
            </a:r>
            <a:endParaRPr lang="de-DE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SFD Seiten </a:t>
            </a:r>
            <a:endParaRPr lang="de-DE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* Rechtevergabe</a:t>
            </a:r>
            <a:endParaRPr lang="de-DE" sz="1000" b="0" strike="noStrike" spc="-1">
              <a:latin typeface="Arial"/>
            </a:endParaRPr>
          </a:p>
        </p:txBody>
      </p:sp>
      <p:sp>
        <p:nvSpPr>
          <p:cNvPr id="108" name="Line 20"/>
          <p:cNvSpPr/>
          <p:nvPr/>
        </p:nvSpPr>
        <p:spPr>
          <a:xfrm flipV="1">
            <a:off x="1656000" y="2448000"/>
            <a:ext cx="5400000" cy="2088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CustomShape 21"/>
          <p:cNvSpPr/>
          <p:nvPr/>
        </p:nvSpPr>
        <p:spPr>
          <a:xfrm rot="20356800">
            <a:off x="5316480" y="2755080"/>
            <a:ext cx="1799280" cy="107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* Unterstützung bei der Seiteneditierung</a:t>
            </a:r>
            <a:endParaRPr lang="de-DE" sz="1000" b="0" strike="noStrike" spc="-1">
              <a:latin typeface="Arial"/>
            </a:endParaRPr>
          </a:p>
        </p:txBody>
      </p:sp>
      <p:sp>
        <p:nvSpPr>
          <p:cNvPr id="110" name="Line 22"/>
          <p:cNvSpPr/>
          <p:nvPr/>
        </p:nvSpPr>
        <p:spPr>
          <a:xfrm>
            <a:off x="7920000" y="2520000"/>
            <a:ext cx="144000" cy="864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1" name="CustomShape 23"/>
          <p:cNvSpPr/>
          <p:nvPr/>
        </p:nvSpPr>
        <p:spPr>
          <a:xfrm>
            <a:off x="8064360" y="2520000"/>
            <a:ext cx="1799280" cy="79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* Berichte schreiben (wie gehabt)</a:t>
            </a:r>
            <a:endParaRPr lang="de-DE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* Seiteninhalte anpassen</a:t>
            </a:r>
            <a:endParaRPr lang="de-DE" sz="1000" b="0" strike="noStrike" spc="-1">
              <a:latin typeface="Arial"/>
            </a:endParaRPr>
          </a:p>
        </p:txBody>
      </p:sp>
      <p:sp>
        <p:nvSpPr>
          <p:cNvPr id="112" name="Line 24"/>
          <p:cNvSpPr/>
          <p:nvPr/>
        </p:nvSpPr>
        <p:spPr>
          <a:xfrm flipV="1">
            <a:off x="8280000" y="1584000"/>
            <a:ext cx="1800000" cy="144000"/>
          </a:xfrm>
          <a:prstGeom prst="line">
            <a:avLst/>
          </a:prstGeom>
          <a:ln>
            <a:solidFill>
              <a:srgbClr val="3465A4"/>
            </a:solidFill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3" name="CustomShape 25"/>
          <p:cNvSpPr/>
          <p:nvPr/>
        </p:nvSpPr>
        <p:spPr>
          <a:xfrm>
            <a:off x="576360" y="4896360"/>
            <a:ext cx="431280" cy="359280"/>
          </a:xfrm>
          <a:prstGeom prst="smileyFace">
            <a:avLst>
              <a:gd name="adj" fmla="val 9282"/>
            </a:avLst>
          </a:prstGeom>
          <a:solidFill>
            <a:srgbClr val="00A65D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4" name="CustomShape 26"/>
          <p:cNvSpPr/>
          <p:nvPr/>
        </p:nvSpPr>
        <p:spPr>
          <a:xfrm>
            <a:off x="648360" y="4464360"/>
            <a:ext cx="431280" cy="359280"/>
          </a:xfrm>
          <a:prstGeom prst="smileyFace">
            <a:avLst>
              <a:gd name="adj" fmla="val 9282"/>
            </a:avLst>
          </a:prstGeom>
          <a:solidFill>
            <a:srgbClr val="00A65D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5" name="CustomShape 27"/>
          <p:cNvSpPr/>
          <p:nvPr/>
        </p:nvSpPr>
        <p:spPr>
          <a:xfrm>
            <a:off x="10224000" y="1296000"/>
            <a:ext cx="791640" cy="575640"/>
          </a:xfrm>
          <a:prstGeom prst="smileyFace">
            <a:avLst>
              <a:gd name="adj" fmla="val 9282"/>
            </a:avLst>
          </a:prstGeom>
          <a:solidFill>
            <a:srgbClr val="FFF200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6" name="CustomShape 28"/>
          <p:cNvSpPr/>
          <p:nvPr/>
        </p:nvSpPr>
        <p:spPr>
          <a:xfrm>
            <a:off x="10152000" y="1814040"/>
            <a:ext cx="1799640" cy="34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Abteilungen</a:t>
            </a:r>
            <a:endParaRPr lang="de-DE" sz="1800" b="0" strike="noStrike" spc="-1">
              <a:latin typeface="Arial"/>
            </a:endParaRPr>
          </a:p>
        </p:txBody>
      </p:sp>
      <p:sp>
        <p:nvSpPr>
          <p:cNvPr id="117" name="Line 29"/>
          <p:cNvSpPr/>
          <p:nvPr/>
        </p:nvSpPr>
        <p:spPr>
          <a:xfrm flipH="1">
            <a:off x="1440000" y="2232000"/>
            <a:ext cx="5400000" cy="2160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8" name="CustomShape 30"/>
          <p:cNvSpPr/>
          <p:nvPr/>
        </p:nvSpPr>
        <p:spPr>
          <a:xfrm rot="20356800">
            <a:off x="4821840" y="2227320"/>
            <a:ext cx="2205720" cy="107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* Anregungen für Änderungen/Verbesserungen</a:t>
            </a:r>
            <a:endParaRPr lang="de-DE" sz="1000" b="0" strike="noStrike" spc="-1">
              <a:latin typeface="Arial"/>
            </a:endParaRPr>
          </a:p>
        </p:txBody>
      </p:sp>
      <p:sp>
        <p:nvSpPr>
          <p:cNvPr id="119" name="Line 31"/>
          <p:cNvSpPr/>
          <p:nvPr/>
        </p:nvSpPr>
        <p:spPr>
          <a:xfrm flipV="1">
            <a:off x="1080000" y="2376000"/>
            <a:ext cx="1296000" cy="2016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" name="CustomShape 2">
            <a:extLst>
              <a:ext uri="{FF2B5EF4-FFF2-40B4-BE49-F238E27FC236}">
                <a16:creationId xmlns:a16="http://schemas.microsoft.com/office/drawing/2014/main" id="{0B588652-5525-41F6-985C-22D83090089F}"/>
              </a:ext>
            </a:extLst>
          </p:cNvPr>
          <p:cNvSpPr/>
          <p:nvPr/>
        </p:nvSpPr>
        <p:spPr>
          <a:xfrm>
            <a:off x="4624081" y="1154740"/>
            <a:ext cx="1638839" cy="852781"/>
          </a:xfrm>
          <a:prstGeom prst="flowChartMagneticDisk">
            <a:avLst/>
          </a:prstGeom>
          <a:solidFill>
            <a:srgbClr val="0066B3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r>
              <a:rPr lang="en-US" sz="1400" dirty="0" err="1"/>
              <a:t>Cloudspeicher</a:t>
            </a:r>
            <a:r>
              <a:rPr lang="en-US" sz="1400" dirty="0"/>
              <a:t> für </a:t>
            </a:r>
            <a:r>
              <a:rPr lang="en-US" sz="1400" dirty="0" err="1"/>
              <a:t>Dokumente</a:t>
            </a:r>
            <a:endParaRPr lang="en-DE" sz="1400" dirty="0"/>
          </a:p>
        </p:txBody>
      </p:sp>
      <p:sp>
        <p:nvSpPr>
          <p:cNvPr id="34" name="Line 31">
            <a:extLst>
              <a:ext uri="{FF2B5EF4-FFF2-40B4-BE49-F238E27FC236}">
                <a16:creationId xmlns:a16="http://schemas.microsoft.com/office/drawing/2014/main" id="{3B6665AB-A88D-4A73-B274-0DE0D1124949}"/>
              </a:ext>
            </a:extLst>
          </p:cNvPr>
          <p:cNvSpPr/>
          <p:nvPr/>
        </p:nvSpPr>
        <p:spPr>
          <a:xfrm flipV="1">
            <a:off x="1079640" y="2007520"/>
            <a:ext cx="3926730" cy="2456479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" name="CustomShape 16">
            <a:extLst>
              <a:ext uri="{FF2B5EF4-FFF2-40B4-BE49-F238E27FC236}">
                <a16:creationId xmlns:a16="http://schemas.microsoft.com/office/drawing/2014/main" id="{69EEA6A4-0FE0-49CA-99AC-50FE71D066C5}"/>
              </a:ext>
            </a:extLst>
          </p:cNvPr>
          <p:cNvSpPr/>
          <p:nvPr/>
        </p:nvSpPr>
        <p:spPr>
          <a:xfrm rot="19723013">
            <a:off x="2567360" y="2802358"/>
            <a:ext cx="1799280" cy="79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Verwaltung , Aktualisierung, Zugriffsrechte</a:t>
            </a:r>
            <a:endParaRPr lang="de-DE" sz="1000" b="0" strike="noStrike" spc="-1" dirty="0">
              <a:latin typeface="Arial"/>
            </a:endParaRPr>
          </a:p>
        </p:txBody>
      </p:sp>
      <p:sp>
        <p:nvSpPr>
          <p:cNvPr id="36" name="CustomShape 9">
            <a:extLst>
              <a:ext uri="{FF2B5EF4-FFF2-40B4-BE49-F238E27FC236}">
                <a16:creationId xmlns:a16="http://schemas.microsoft.com/office/drawing/2014/main" id="{0BABC241-B749-41C5-A43C-296B8F2AE766}"/>
              </a:ext>
            </a:extLst>
          </p:cNvPr>
          <p:cNvSpPr/>
          <p:nvPr/>
        </p:nvSpPr>
        <p:spPr>
          <a:xfrm>
            <a:off x="60908" y="1535878"/>
            <a:ext cx="1018371" cy="696122"/>
          </a:xfrm>
          <a:prstGeom prst="smileyFace">
            <a:avLst>
              <a:gd name="adj" fmla="val 9282"/>
            </a:avLst>
          </a:prstGeom>
          <a:solidFill>
            <a:schemeClr val="accent4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8" name="CustomShape 10">
            <a:extLst>
              <a:ext uri="{FF2B5EF4-FFF2-40B4-BE49-F238E27FC236}">
                <a16:creationId xmlns:a16="http://schemas.microsoft.com/office/drawing/2014/main" id="{EB192857-472A-4527-B788-3E2443FCAF80}"/>
              </a:ext>
            </a:extLst>
          </p:cNvPr>
          <p:cNvSpPr/>
          <p:nvPr/>
        </p:nvSpPr>
        <p:spPr>
          <a:xfrm>
            <a:off x="-6814" y="2130102"/>
            <a:ext cx="1374454" cy="34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Geschäfts-</a:t>
            </a:r>
          </a:p>
          <a:p>
            <a:pPr>
              <a:lnSpc>
                <a:spcPct val="100000"/>
              </a:lnSpc>
            </a:pPr>
            <a:r>
              <a:rPr lang="de-DE" spc="-1" dirty="0">
                <a:solidFill>
                  <a:srgbClr val="000000"/>
                </a:solidFill>
                <a:latin typeface="Arial"/>
              </a:rPr>
              <a:t>stelle</a:t>
            </a:r>
            <a:endParaRPr lang="de-DE" sz="1800" b="0" strike="noStrike" spc="-1" dirty="0">
              <a:latin typeface="Arial"/>
            </a:endParaRPr>
          </a:p>
        </p:txBody>
      </p:sp>
      <p:cxnSp>
        <p:nvCxnSpPr>
          <p:cNvPr id="3" name="Connector: Elbow 2">
            <a:extLst>
              <a:ext uri="{FF2B5EF4-FFF2-40B4-BE49-F238E27FC236}">
                <a16:creationId xmlns:a16="http://schemas.microsoft.com/office/drawing/2014/main" id="{B7873972-BE9C-4C5E-B03B-4A308D6E9680}"/>
              </a:ext>
            </a:extLst>
          </p:cNvPr>
          <p:cNvCxnSpPr>
            <a:stCxn id="36" idx="0"/>
          </p:cNvCxnSpPr>
          <p:nvPr/>
        </p:nvCxnSpPr>
        <p:spPr>
          <a:xfrm rot="5400000" flipH="1" flipV="1">
            <a:off x="2477148" y="-611054"/>
            <a:ext cx="239878" cy="4053987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de-DE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Übersicht über die Emailsituation , jetzt  mit  Ausblick, 1 von 2 (</a:t>
            </a:r>
            <a:r>
              <a:rPr lang="de-DE" sz="1800" b="0" strike="noStrike" spc="-1" dirty="0">
                <a:solidFill>
                  <a:srgbClr val="000000"/>
                </a:solidFill>
                <a:latin typeface="Calibri"/>
                <a:ea typeface="DejaVu Sans"/>
                <a:hlinkClick r:id="rId2" action="ppaction://hlinksldjump"/>
              </a:rPr>
              <a:t>^^zur Übersicht^^</a:t>
            </a:r>
            <a:r>
              <a:rPr lang="de-DE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  <a:endParaRPr lang="de-DE" sz="1800" b="0" strike="noStrike" spc="-1" dirty="0">
              <a:latin typeface="Arial"/>
            </a:endParaRPr>
          </a:p>
        </p:txBody>
      </p:sp>
      <p:sp>
        <p:nvSpPr>
          <p:cNvPr id="150" name="CustomShape 2"/>
          <p:cNvSpPr/>
          <p:nvPr/>
        </p:nvSpPr>
        <p:spPr>
          <a:xfrm>
            <a:off x="1440000" y="1764000"/>
            <a:ext cx="1655640" cy="575640"/>
          </a:xfrm>
          <a:prstGeom prst="rect">
            <a:avLst/>
          </a:prstGeom>
          <a:solidFill>
            <a:srgbClr val="00A65D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Homepage</a:t>
            </a:r>
            <a:endParaRPr lang="de-DE" sz="1800" b="0" strike="noStrike" spc="-1">
              <a:latin typeface="Arial"/>
            </a:endParaRPr>
          </a:p>
        </p:txBody>
      </p:sp>
      <p:sp>
        <p:nvSpPr>
          <p:cNvPr id="151" name="Line 3"/>
          <p:cNvSpPr/>
          <p:nvPr/>
        </p:nvSpPr>
        <p:spPr>
          <a:xfrm>
            <a:off x="3096000" y="2075040"/>
            <a:ext cx="1656000" cy="4089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" name="CustomShape 4"/>
          <p:cNvSpPr/>
          <p:nvPr/>
        </p:nvSpPr>
        <p:spPr>
          <a:xfrm>
            <a:off x="4824000" y="1548000"/>
            <a:ext cx="1871640" cy="503640"/>
          </a:xfrm>
          <a:prstGeom prst="rect">
            <a:avLst/>
          </a:prstGeom>
          <a:solidFill>
            <a:srgbClr val="FFF200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Private </a:t>
            </a:r>
            <a:endParaRPr lang="de-DE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Emailaddressen</a:t>
            </a:r>
            <a:endParaRPr lang="de-DE" sz="1800" b="0" strike="noStrike" spc="-1">
              <a:latin typeface="Arial"/>
            </a:endParaRPr>
          </a:p>
        </p:txBody>
      </p:sp>
      <p:sp>
        <p:nvSpPr>
          <p:cNvPr id="153" name="CustomShape 5"/>
          <p:cNvSpPr/>
          <p:nvPr/>
        </p:nvSpPr>
        <p:spPr>
          <a:xfrm>
            <a:off x="4752000" y="2196000"/>
            <a:ext cx="1655640" cy="575640"/>
          </a:xfrm>
          <a:prstGeom prst="rect">
            <a:avLst/>
          </a:prstGeom>
          <a:solidFill>
            <a:srgbClr val="00A65D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SFD-Adressen</a:t>
            </a:r>
            <a:endParaRPr lang="de-DE" sz="1800" b="0" strike="noStrike" spc="-1">
              <a:latin typeface="Arial"/>
            </a:endParaRPr>
          </a:p>
        </p:txBody>
      </p:sp>
      <p:sp>
        <p:nvSpPr>
          <p:cNvPr id="154" name="Line 6"/>
          <p:cNvSpPr/>
          <p:nvPr/>
        </p:nvSpPr>
        <p:spPr>
          <a:xfrm flipV="1">
            <a:off x="3096000" y="1751040"/>
            <a:ext cx="1728000" cy="288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" name="CustomShape 7"/>
          <p:cNvSpPr/>
          <p:nvPr/>
        </p:nvSpPr>
        <p:spPr>
          <a:xfrm>
            <a:off x="9576000" y="2052000"/>
            <a:ext cx="1871640" cy="503640"/>
          </a:xfrm>
          <a:prstGeom prst="rect">
            <a:avLst/>
          </a:prstGeom>
          <a:solidFill>
            <a:srgbClr val="FFF200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Private </a:t>
            </a:r>
            <a:endParaRPr lang="de-DE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Emailaddressen</a:t>
            </a:r>
            <a:endParaRPr lang="de-DE" sz="1800" b="0" strike="noStrike" spc="-1">
              <a:latin typeface="Arial"/>
            </a:endParaRPr>
          </a:p>
        </p:txBody>
      </p:sp>
      <p:sp>
        <p:nvSpPr>
          <p:cNvPr id="156" name="CustomShape 8"/>
          <p:cNvSpPr/>
          <p:nvPr/>
        </p:nvSpPr>
        <p:spPr>
          <a:xfrm>
            <a:off x="7344000" y="2340000"/>
            <a:ext cx="1223640" cy="575640"/>
          </a:xfrm>
          <a:prstGeom prst="flowChartMagneticDisk">
            <a:avLst/>
          </a:prstGeom>
          <a:solidFill>
            <a:srgbClr val="0066B3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7" name="CustomShape 9"/>
          <p:cNvSpPr/>
          <p:nvPr/>
        </p:nvSpPr>
        <p:spPr>
          <a:xfrm>
            <a:off x="7315560" y="1678320"/>
            <a:ext cx="1506240" cy="60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800" b="0" strike="noStrike" spc="-1">
                <a:latin typeface="Arial"/>
              </a:rPr>
              <a:t>Weiterleitung</a:t>
            </a:r>
          </a:p>
          <a:p>
            <a:pPr>
              <a:lnSpc>
                <a:spcPct val="100000"/>
              </a:lnSpc>
            </a:pPr>
            <a:r>
              <a:rPr lang="de-DE" sz="1800" b="0" strike="noStrike" spc="-1">
                <a:latin typeface="Arial"/>
              </a:rPr>
              <a:t>(ionos)</a:t>
            </a:r>
          </a:p>
        </p:txBody>
      </p:sp>
      <p:sp>
        <p:nvSpPr>
          <p:cNvPr id="158" name="Line 10"/>
          <p:cNvSpPr/>
          <p:nvPr/>
        </p:nvSpPr>
        <p:spPr>
          <a:xfrm>
            <a:off x="6408000" y="2556000"/>
            <a:ext cx="93600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9" name="Line 11"/>
          <p:cNvSpPr/>
          <p:nvPr/>
        </p:nvSpPr>
        <p:spPr>
          <a:xfrm flipV="1">
            <a:off x="8568000" y="2340000"/>
            <a:ext cx="936000" cy="144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" name="Line 12"/>
          <p:cNvSpPr/>
          <p:nvPr/>
        </p:nvSpPr>
        <p:spPr>
          <a:xfrm>
            <a:off x="432000" y="2988000"/>
            <a:ext cx="1116000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" name="CustomShape 13"/>
          <p:cNvSpPr/>
          <p:nvPr/>
        </p:nvSpPr>
        <p:spPr>
          <a:xfrm rot="16171200">
            <a:off x="275760" y="2049840"/>
            <a:ext cx="663480" cy="34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800" b="0" strike="noStrike" spc="-1">
                <a:latin typeface="Arial"/>
              </a:rPr>
              <a:t>Jetzt</a:t>
            </a:r>
          </a:p>
        </p:txBody>
      </p:sp>
      <p:sp>
        <p:nvSpPr>
          <p:cNvPr id="162" name="CustomShape 14"/>
          <p:cNvSpPr/>
          <p:nvPr/>
        </p:nvSpPr>
        <p:spPr>
          <a:xfrm>
            <a:off x="1368000" y="3456000"/>
            <a:ext cx="1655640" cy="575640"/>
          </a:xfrm>
          <a:prstGeom prst="rect">
            <a:avLst/>
          </a:prstGeom>
          <a:solidFill>
            <a:srgbClr val="00A65D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Homepage</a:t>
            </a:r>
            <a:endParaRPr lang="de-DE" sz="1800" b="0" strike="noStrike" spc="-1">
              <a:latin typeface="Arial"/>
            </a:endParaRPr>
          </a:p>
        </p:txBody>
      </p:sp>
      <p:sp>
        <p:nvSpPr>
          <p:cNvPr id="163" name="Line 15"/>
          <p:cNvSpPr/>
          <p:nvPr/>
        </p:nvSpPr>
        <p:spPr>
          <a:xfrm>
            <a:off x="3024000" y="3767040"/>
            <a:ext cx="1656000" cy="1209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CustomShape 16"/>
          <p:cNvSpPr/>
          <p:nvPr/>
        </p:nvSpPr>
        <p:spPr>
          <a:xfrm>
            <a:off x="4680000" y="3528000"/>
            <a:ext cx="1655640" cy="575640"/>
          </a:xfrm>
          <a:prstGeom prst="rect">
            <a:avLst/>
          </a:prstGeom>
          <a:solidFill>
            <a:srgbClr val="00A65D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SFD-Adressen</a:t>
            </a:r>
            <a:endParaRPr lang="de-DE" sz="1800" b="0" strike="noStrike" spc="-1">
              <a:latin typeface="Arial"/>
            </a:endParaRPr>
          </a:p>
        </p:txBody>
      </p:sp>
      <p:sp>
        <p:nvSpPr>
          <p:cNvPr id="165" name="CustomShape 17"/>
          <p:cNvSpPr/>
          <p:nvPr/>
        </p:nvSpPr>
        <p:spPr>
          <a:xfrm>
            <a:off x="9504000" y="4032000"/>
            <a:ext cx="1871640" cy="503640"/>
          </a:xfrm>
          <a:prstGeom prst="rect">
            <a:avLst/>
          </a:prstGeom>
          <a:solidFill>
            <a:srgbClr val="FFF200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Private </a:t>
            </a:r>
            <a:endParaRPr lang="de-DE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Emailaddressen</a:t>
            </a:r>
            <a:endParaRPr lang="de-DE" sz="1800" b="0" strike="noStrike" spc="-1">
              <a:latin typeface="Arial"/>
            </a:endParaRPr>
          </a:p>
        </p:txBody>
      </p:sp>
      <p:sp>
        <p:nvSpPr>
          <p:cNvPr id="166" name="CustomShape 18"/>
          <p:cNvSpPr/>
          <p:nvPr/>
        </p:nvSpPr>
        <p:spPr>
          <a:xfrm>
            <a:off x="7272000" y="3816000"/>
            <a:ext cx="1223640" cy="575640"/>
          </a:xfrm>
          <a:prstGeom prst="flowChartMagneticDisk">
            <a:avLst/>
          </a:prstGeom>
          <a:solidFill>
            <a:srgbClr val="0066B3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7" name="CustomShape 19"/>
          <p:cNvSpPr/>
          <p:nvPr/>
        </p:nvSpPr>
        <p:spPr>
          <a:xfrm>
            <a:off x="7056000" y="3168000"/>
            <a:ext cx="1506240" cy="60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800" b="0" strike="noStrike" spc="-1">
                <a:latin typeface="Arial"/>
              </a:rPr>
              <a:t>Weiterleitung</a:t>
            </a:r>
          </a:p>
          <a:p>
            <a:pPr>
              <a:lnSpc>
                <a:spcPct val="100000"/>
              </a:lnSpc>
            </a:pPr>
            <a:r>
              <a:rPr lang="de-DE" sz="1800" b="0" strike="noStrike" spc="-1">
                <a:latin typeface="Arial"/>
              </a:rPr>
              <a:t>(ionos)</a:t>
            </a:r>
          </a:p>
        </p:txBody>
      </p:sp>
      <p:sp>
        <p:nvSpPr>
          <p:cNvPr id="168" name="Line 20"/>
          <p:cNvSpPr/>
          <p:nvPr/>
        </p:nvSpPr>
        <p:spPr>
          <a:xfrm>
            <a:off x="6336000" y="3816000"/>
            <a:ext cx="936000" cy="288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" name="Line 21"/>
          <p:cNvSpPr/>
          <p:nvPr/>
        </p:nvSpPr>
        <p:spPr>
          <a:xfrm>
            <a:off x="8496000" y="4176000"/>
            <a:ext cx="1008000" cy="144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0" name="Line 22"/>
          <p:cNvSpPr/>
          <p:nvPr/>
        </p:nvSpPr>
        <p:spPr>
          <a:xfrm>
            <a:off x="360000" y="4680000"/>
            <a:ext cx="1116000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1" name="CustomShape 23"/>
          <p:cNvSpPr/>
          <p:nvPr/>
        </p:nvSpPr>
        <p:spPr>
          <a:xfrm rot="16171200">
            <a:off x="-151920" y="3563640"/>
            <a:ext cx="1370520" cy="34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800" b="0" strike="noStrike" spc="-1">
                <a:latin typeface="Arial"/>
              </a:rPr>
              <a:t>Übergang 1</a:t>
            </a:r>
          </a:p>
        </p:txBody>
      </p:sp>
      <p:sp>
        <p:nvSpPr>
          <p:cNvPr id="172" name="CustomShape 24"/>
          <p:cNvSpPr/>
          <p:nvPr/>
        </p:nvSpPr>
        <p:spPr>
          <a:xfrm>
            <a:off x="1336320" y="5170320"/>
            <a:ext cx="1655640" cy="575640"/>
          </a:xfrm>
          <a:prstGeom prst="rect">
            <a:avLst/>
          </a:prstGeom>
          <a:solidFill>
            <a:srgbClr val="00A65D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Homepage</a:t>
            </a:r>
            <a:endParaRPr lang="de-DE" sz="1800" b="0" strike="noStrike" spc="-1">
              <a:latin typeface="Arial"/>
            </a:endParaRPr>
          </a:p>
        </p:txBody>
      </p:sp>
      <p:sp>
        <p:nvSpPr>
          <p:cNvPr id="173" name="Line 25"/>
          <p:cNvSpPr/>
          <p:nvPr/>
        </p:nvSpPr>
        <p:spPr>
          <a:xfrm>
            <a:off x="2992320" y="5481360"/>
            <a:ext cx="1656000" cy="1209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4" name="CustomShape 26"/>
          <p:cNvSpPr/>
          <p:nvPr/>
        </p:nvSpPr>
        <p:spPr>
          <a:xfrm>
            <a:off x="4648320" y="5242320"/>
            <a:ext cx="1655640" cy="575640"/>
          </a:xfrm>
          <a:prstGeom prst="rect">
            <a:avLst/>
          </a:prstGeom>
          <a:solidFill>
            <a:srgbClr val="00A65D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SFD-Adressen</a:t>
            </a:r>
            <a:endParaRPr lang="de-DE" sz="1800" b="0" strike="noStrike" spc="-1">
              <a:latin typeface="Arial"/>
            </a:endParaRPr>
          </a:p>
        </p:txBody>
      </p:sp>
      <p:sp>
        <p:nvSpPr>
          <p:cNvPr id="175" name="CustomShape 27"/>
          <p:cNvSpPr/>
          <p:nvPr/>
        </p:nvSpPr>
        <p:spPr>
          <a:xfrm>
            <a:off x="7240320" y="5530320"/>
            <a:ext cx="1223640" cy="575640"/>
          </a:xfrm>
          <a:prstGeom prst="flowChartMagneticDisk">
            <a:avLst/>
          </a:prstGeom>
          <a:solidFill>
            <a:srgbClr val="0066B3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6" name="CustomShape 28"/>
          <p:cNvSpPr/>
          <p:nvPr/>
        </p:nvSpPr>
        <p:spPr>
          <a:xfrm>
            <a:off x="7024320" y="4882320"/>
            <a:ext cx="1506240" cy="60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800" b="0" strike="noStrike" spc="-1">
                <a:latin typeface="Arial"/>
              </a:rPr>
              <a:t>Weiterleitung</a:t>
            </a:r>
          </a:p>
          <a:p>
            <a:pPr>
              <a:lnSpc>
                <a:spcPct val="100000"/>
              </a:lnSpc>
            </a:pPr>
            <a:r>
              <a:rPr lang="de-DE" sz="1800" b="0" strike="noStrike" spc="-1">
                <a:latin typeface="Arial"/>
              </a:rPr>
              <a:t>(ionos)</a:t>
            </a:r>
          </a:p>
        </p:txBody>
      </p:sp>
      <p:sp>
        <p:nvSpPr>
          <p:cNvPr id="177" name="Line 29"/>
          <p:cNvSpPr/>
          <p:nvPr/>
        </p:nvSpPr>
        <p:spPr>
          <a:xfrm>
            <a:off x="6304320" y="5530320"/>
            <a:ext cx="936000" cy="288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8" name="Line 30"/>
          <p:cNvSpPr/>
          <p:nvPr/>
        </p:nvSpPr>
        <p:spPr>
          <a:xfrm>
            <a:off x="328320" y="6394320"/>
            <a:ext cx="1116000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9" name="CustomShape 31"/>
          <p:cNvSpPr/>
          <p:nvPr/>
        </p:nvSpPr>
        <p:spPr>
          <a:xfrm rot="16171200">
            <a:off x="-183600" y="5277960"/>
            <a:ext cx="1370520" cy="34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800" b="0" strike="noStrike" spc="-1">
                <a:latin typeface="Arial"/>
              </a:rPr>
              <a:t>Übergang 2</a:t>
            </a:r>
          </a:p>
        </p:txBody>
      </p:sp>
      <p:sp>
        <p:nvSpPr>
          <p:cNvPr id="180" name="CustomShape 32"/>
          <p:cNvSpPr/>
          <p:nvPr/>
        </p:nvSpPr>
        <p:spPr>
          <a:xfrm>
            <a:off x="9849240" y="5544000"/>
            <a:ext cx="1223640" cy="359640"/>
          </a:xfrm>
          <a:prstGeom prst="flowChartMagneticDisk">
            <a:avLst/>
          </a:prstGeom>
          <a:solidFill>
            <a:srgbClr val="0066B3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1" name="Line 33"/>
          <p:cNvSpPr/>
          <p:nvPr/>
        </p:nvSpPr>
        <p:spPr>
          <a:xfrm flipV="1">
            <a:off x="8464320" y="5760000"/>
            <a:ext cx="1368000" cy="72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2" name="CustomShape 34"/>
          <p:cNvSpPr/>
          <p:nvPr/>
        </p:nvSpPr>
        <p:spPr>
          <a:xfrm>
            <a:off x="9597240" y="4981680"/>
            <a:ext cx="1727640" cy="34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800" b="0" strike="noStrike" spc="-1">
                <a:latin typeface="Arial"/>
              </a:rPr>
              <a:t>Ionos Postfach</a:t>
            </a:r>
          </a:p>
        </p:txBody>
      </p:sp>
      <p:sp>
        <p:nvSpPr>
          <p:cNvPr id="183" name="CustomShape 35"/>
          <p:cNvSpPr/>
          <p:nvPr/>
        </p:nvSpPr>
        <p:spPr>
          <a:xfrm>
            <a:off x="9237240" y="5220000"/>
            <a:ext cx="2210400" cy="34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de-DE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Übersicht über die Emailsituation , jetzt  mit  Ausblick, 2 von 2 (</a:t>
            </a:r>
            <a:r>
              <a:rPr lang="de-DE" sz="1800" b="0" strike="noStrike" spc="-1" dirty="0">
                <a:solidFill>
                  <a:srgbClr val="000000"/>
                </a:solidFill>
                <a:latin typeface="Calibri"/>
                <a:ea typeface="DejaVu Sans"/>
                <a:hlinkClick r:id="rId2" action="ppaction://hlinksldjump"/>
              </a:rPr>
              <a:t>^^zur Übersicht^^</a:t>
            </a:r>
            <a:r>
              <a:rPr lang="de-DE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  <a:endParaRPr lang="de-DE" sz="1800" b="0" strike="noStrike" spc="-1" dirty="0">
              <a:latin typeface="Arial"/>
            </a:endParaRPr>
          </a:p>
        </p:txBody>
      </p:sp>
      <p:sp>
        <p:nvSpPr>
          <p:cNvPr id="185" name="CustomShape 2"/>
          <p:cNvSpPr/>
          <p:nvPr/>
        </p:nvSpPr>
        <p:spPr>
          <a:xfrm>
            <a:off x="1296000" y="1728000"/>
            <a:ext cx="1655640" cy="575640"/>
          </a:xfrm>
          <a:prstGeom prst="rect">
            <a:avLst/>
          </a:prstGeom>
          <a:solidFill>
            <a:srgbClr val="00A65D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Homepage</a:t>
            </a:r>
            <a:endParaRPr lang="de-DE" sz="1800" b="0" strike="noStrike" spc="-1">
              <a:latin typeface="Arial"/>
            </a:endParaRPr>
          </a:p>
        </p:txBody>
      </p:sp>
      <p:sp>
        <p:nvSpPr>
          <p:cNvPr id="186" name="Line 3"/>
          <p:cNvSpPr/>
          <p:nvPr/>
        </p:nvSpPr>
        <p:spPr>
          <a:xfrm>
            <a:off x="2952000" y="2039040"/>
            <a:ext cx="1656000" cy="1209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7" name="CustomShape 4"/>
          <p:cNvSpPr/>
          <p:nvPr/>
        </p:nvSpPr>
        <p:spPr>
          <a:xfrm>
            <a:off x="4608000" y="1800000"/>
            <a:ext cx="1655640" cy="575640"/>
          </a:xfrm>
          <a:prstGeom prst="rect">
            <a:avLst/>
          </a:prstGeom>
          <a:solidFill>
            <a:srgbClr val="00A65D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SF-Adressen</a:t>
            </a:r>
            <a:endParaRPr lang="de-DE" sz="1800" b="0" strike="noStrike" spc="-1">
              <a:latin typeface="Arial"/>
            </a:endParaRPr>
          </a:p>
        </p:txBody>
      </p:sp>
      <p:sp>
        <p:nvSpPr>
          <p:cNvPr id="188" name="Line 5"/>
          <p:cNvSpPr/>
          <p:nvPr/>
        </p:nvSpPr>
        <p:spPr>
          <a:xfrm>
            <a:off x="288000" y="2808000"/>
            <a:ext cx="1116000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9" name="CustomShape 6"/>
          <p:cNvSpPr/>
          <p:nvPr/>
        </p:nvSpPr>
        <p:spPr>
          <a:xfrm rot="16171200">
            <a:off x="-204840" y="1854720"/>
            <a:ext cx="1332360" cy="34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800" b="0" strike="noStrike" spc="-1">
                <a:latin typeface="Arial"/>
              </a:rPr>
              <a:t>Endausbau</a:t>
            </a:r>
          </a:p>
        </p:txBody>
      </p:sp>
      <p:sp>
        <p:nvSpPr>
          <p:cNvPr id="190" name="CustomShape 7"/>
          <p:cNvSpPr/>
          <p:nvPr/>
        </p:nvSpPr>
        <p:spPr>
          <a:xfrm>
            <a:off x="9808920" y="2101680"/>
            <a:ext cx="1223640" cy="359640"/>
          </a:xfrm>
          <a:prstGeom prst="flowChartMagneticDisk">
            <a:avLst/>
          </a:prstGeom>
          <a:solidFill>
            <a:srgbClr val="0066B3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1" name="Line 8"/>
          <p:cNvSpPr/>
          <p:nvPr/>
        </p:nvSpPr>
        <p:spPr>
          <a:xfrm>
            <a:off x="6264000" y="2088000"/>
            <a:ext cx="3528000" cy="22968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2" name="CustomShape 9"/>
          <p:cNvSpPr/>
          <p:nvPr/>
        </p:nvSpPr>
        <p:spPr>
          <a:xfrm>
            <a:off x="9556920" y="1539360"/>
            <a:ext cx="1727640" cy="34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800" b="0" strike="noStrike" spc="-1">
                <a:latin typeface="Arial"/>
              </a:rPr>
              <a:t>Ionos Postfach</a:t>
            </a:r>
          </a:p>
        </p:txBody>
      </p:sp>
      <p:sp>
        <p:nvSpPr>
          <p:cNvPr id="193" name="CustomShape 10"/>
          <p:cNvSpPr/>
          <p:nvPr/>
        </p:nvSpPr>
        <p:spPr>
          <a:xfrm>
            <a:off x="9196920" y="1777680"/>
            <a:ext cx="2210400" cy="34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4" name="CustomShape 11"/>
          <p:cNvSpPr/>
          <p:nvPr/>
        </p:nvSpPr>
        <p:spPr>
          <a:xfrm>
            <a:off x="360000" y="2952000"/>
            <a:ext cx="11087640" cy="3417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800" b="0" u="sng" strike="noStrike" spc="-1">
                <a:uFillTx/>
                <a:latin typeface="Arial"/>
              </a:rPr>
              <a:t>Jetzt – Übergang 1:</a:t>
            </a:r>
            <a:r>
              <a:rPr lang="de-DE" sz="1800" b="0" strike="noStrike" spc="-1">
                <a:latin typeface="Arial"/>
              </a:rPr>
              <a:t> Alle private Mailadressen auf der Homepage müssen von Ihren „Besitzern“ aus allen Abteilungen an </a:t>
            </a:r>
            <a:r>
              <a:rPr lang="de-DE" sz="1800" b="0" u="sng" strike="noStrike" spc="-1">
                <a:solidFill>
                  <a:srgbClr val="0563C1"/>
                </a:solidFill>
                <a:uFillTx/>
                <a:latin typeface="Arial"/>
                <a:hlinkClick r:id="rId3"/>
              </a:rPr>
              <a:t>it.admins@sfd-dornstadt.de</a:t>
            </a:r>
            <a:r>
              <a:rPr lang="de-DE" sz="1800" b="0" strike="noStrike" spc="-1">
                <a:solidFill>
                  <a:srgbClr val="0563C1"/>
                </a:solidFill>
                <a:latin typeface="Arial"/>
              </a:rPr>
              <a:t> gemeldet werden und zur Umleitung beantragt werden. Bitte immer den </a:t>
            </a:r>
            <a:r>
              <a:rPr lang="de-DE" sz="1800" b="0" strike="noStrike" spc="-1">
                <a:solidFill>
                  <a:srgbClr val="ED1C24"/>
                </a:solidFill>
                <a:latin typeface="Arial"/>
              </a:rPr>
              <a:t>Ort auf der Homepage und die gewünschte (Umleitungs)Adresse angeben (Umeiltungsadressen : </a:t>
            </a:r>
            <a:r>
              <a:rPr lang="de-DE" sz="1800" b="0" u="sng" strike="noStrike" spc="-1">
                <a:solidFill>
                  <a:srgbClr val="0563C1"/>
                </a:solidFill>
                <a:uFillTx/>
                <a:latin typeface="Arial"/>
                <a:hlinkClick r:id="rId4"/>
              </a:rPr>
              <a:t>*@sfd-dornstadt.de</a:t>
            </a:r>
            <a:r>
              <a:rPr lang="de-DE" sz="1800" b="0" strike="noStrike" spc="-1">
                <a:solidFill>
                  <a:srgbClr val="0563C1"/>
                </a:solidFill>
                <a:latin typeface="Arial"/>
              </a:rPr>
              <a:t> , Postfächer </a:t>
            </a:r>
            <a:r>
              <a:rPr lang="de-DE" sz="1800" b="0" u="sng" strike="noStrike" spc="-1">
                <a:solidFill>
                  <a:srgbClr val="0563C1"/>
                </a:solidFill>
                <a:uFillTx/>
                <a:latin typeface="Arial"/>
                <a:hlinkClick r:id="rId5"/>
              </a:rPr>
              <a:t>*@sf-dornstadt.de</a:t>
            </a:r>
            <a:r>
              <a:rPr lang="de-DE" sz="1800" b="0" strike="noStrike" spc="-1">
                <a:solidFill>
                  <a:srgbClr val="0563C1"/>
                </a:solidFill>
                <a:latin typeface="Arial"/>
              </a:rPr>
              <a:t> )</a:t>
            </a:r>
            <a:endParaRPr lang="de-DE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de-DE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de-DE" sz="1800" b="0" u="sng" strike="noStrike" spc="-1">
                <a:solidFill>
                  <a:srgbClr val="0563C1"/>
                </a:solidFill>
                <a:uFillTx/>
                <a:latin typeface="Arial"/>
                <a:ea typeface="Noto Sans CJK SC Regular"/>
              </a:rPr>
              <a:t>Übergang 1- Übergang 2:</a:t>
            </a:r>
            <a:r>
              <a:rPr lang="de-DE" sz="1800" b="0" strike="noStrike" spc="-1">
                <a:solidFill>
                  <a:srgbClr val="0563C1"/>
                </a:solidFill>
                <a:latin typeface="Arial"/>
                <a:ea typeface="Noto Sans CJK SC Regular"/>
              </a:rPr>
              <a:t> Erstellung eines Ionos Postfach (Standard, mit 2GB Speicher. Optionen mit  25 GB und 50 GB kostenpflichtig) , Umleitung der  sfd-dornstadt.de Adressen auf die Postfächer. </a:t>
            </a:r>
            <a:endParaRPr lang="de-DE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de-DE" sz="1800" b="0" strike="noStrike" spc="-1">
                <a:solidFill>
                  <a:srgbClr val="0563C1"/>
                </a:solidFill>
                <a:latin typeface="Arial"/>
                <a:ea typeface="Noto Sans CJK SC Regular"/>
              </a:rPr>
              <a:t>Erst möglich, wenn sich die Empfänger die Postfächer eingerichtet haben. Die „Besitzer“ der Postfächer müssen an </a:t>
            </a:r>
            <a:r>
              <a:rPr lang="de-DE" sz="1800" b="0" u="sng" strike="noStrike" spc="-1">
                <a:solidFill>
                  <a:srgbClr val="0563C1"/>
                </a:solidFill>
                <a:uFillTx/>
                <a:latin typeface="Arial"/>
                <a:ea typeface="Noto Sans CJK SC Regular"/>
                <a:hlinkClick r:id="rId3"/>
              </a:rPr>
              <a:t>it.admins@sfd-dornstadt.de</a:t>
            </a:r>
            <a:r>
              <a:rPr lang="de-DE" sz="1800" b="0" strike="noStrike" spc="-1">
                <a:solidFill>
                  <a:srgbClr val="0563C1"/>
                </a:solidFill>
                <a:latin typeface="Arial"/>
                <a:ea typeface="Noto Sans CJK SC Regular"/>
              </a:rPr>
              <a:t> melden, wenn das so weit ist . Hier kann auch gleich der Übergang zum Endausbaus erfolgen</a:t>
            </a:r>
            <a:endParaRPr lang="de-DE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de-DE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de-DE" sz="1800" b="0" u="sng" strike="noStrike" spc="-1">
                <a:solidFill>
                  <a:srgbClr val="0563C1"/>
                </a:solidFill>
                <a:uFillTx/>
                <a:latin typeface="Arial"/>
                <a:ea typeface="Noto Sans CJK SC Regular"/>
              </a:rPr>
              <a:t>Übergang 2 – Endausbau: </a:t>
            </a:r>
            <a:endParaRPr lang="de-DE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de-DE" sz="1800" b="0" strike="noStrike" spc="-1">
                <a:solidFill>
                  <a:srgbClr val="0563C1"/>
                </a:solidFill>
                <a:latin typeface="Arial"/>
                <a:ea typeface="Noto Sans CJK SC Regular"/>
              </a:rPr>
              <a:t>Postfachadressen auf der Homepage und Löschen der Weiterleitung in Ionos</a:t>
            </a:r>
            <a:endParaRPr lang="de-DE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4D5DF-F450-4FA5-A217-D3FE4D25A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Umgang</a:t>
            </a:r>
            <a:r>
              <a:rPr lang="en-US" sz="4000" dirty="0"/>
              <a:t> </a:t>
            </a:r>
            <a:r>
              <a:rPr lang="en-US" sz="4000" dirty="0" err="1"/>
              <a:t>mit</a:t>
            </a:r>
            <a:r>
              <a:rPr lang="en-US" sz="4000" dirty="0"/>
              <a:t> </a:t>
            </a:r>
            <a:r>
              <a:rPr lang="en-US" sz="4000" dirty="0" err="1"/>
              <a:t>Internetrecht</a:t>
            </a:r>
            <a:r>
              <a:rPr lang="en-US" sz="4000" dirty="0"/>
              <a:t> (</a:t>
            </a:r>
            <a:r>
              <a:rPr lang="en-US" sz="4000" dirty="0">
                <a:hlinkClick r:id="rId2" action="ppaction://hlinksldjump"/>
              </a:rPr>
              <a:t>^^</a:t>
            </a:r>
            <a:r>
              <a:rPr lang="en-US" sz="4000" dirty="0" err="1">
                <a:hlinkClick r:id="rId2" action="ppaction://hlinksldjump"/>
              </a:rPr>
              <a:t>zur</a:t>
            </a:r>
            <a:r>
              <a:rPr lang="en-US" sz="4000" dirty="0">
                <a:hlinkClick r:id="rId2" action="ppaction://hlinksldjump"/>
              </a:rPr>
              <a:t> </a:t>
            </a:r>
            <a:r>
              <a:rPr lang="en-US" sz="4000" dirty="0" err="1">
                <a:hlinkClick r:id="rId2" action="ppaction://hlinksldjump"/>
              </a:rPr>
              <a:t>Übersicht</a:t>
            </a:r>
            <a:r>
              <a:rPr lang="en-US" sz="4000" dirty="0">
                <a:hlinkClick r:id="rId2" action="ppaction://hlinksldjump"/>
              </a:rPr>
              <a:t>^^</a:t>
            </a:r>
            <a:r>
              <a:rPr lang="en-US" sz="4000" dirty="0"/>
              <a:t>)</a:t>
            </a:r>
            <a:endParaRPr lang="en-DE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5CB58C-EAEA-434C-A46E-7538FAD1EE7B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09480" y="2000250"/>
            <a:ext cx="10972440" cy="40259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Vorsicht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Umgang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internetrechtlichen</a:t>
            </a:r>
            <a:r>
              <a:rPr lang="en-US" dirty="0"/>
              <a:t> </a:t>
            </a:r>
            <a:r>
              <a:rPr lang="en-US" dirty="0" err="1"/>
              <a:t>Bestimmungen</a:t>
            </a:r>
            <a:r>
              <a:rPr lang="en-US" dirty="0"/>
              <a:t> (</a:t>
            </a:r>
            <a:r>
              <a:rPr lang="en-US" dirty="0" err="1"/>
              <a:t>Datenschutz</a:t>
            </a:r>
            <a:r>
              <a:rPr lang="en-US" dirty="0"/>
              <a:t>, </a:t>
            </a:r>
            <a:r>
              <a:rPr lang="en-US" dirty="0" err="1"/>
              <a:t>Urheberrecht,Impressumspflicht</a:t>
            </a:r>
            <a:r>
              <a:rPr lang="en-US" dirty="0"/>
              <a:t>)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immer</a:t>
            </a:r>
            <a:r>
              <a:rPr lang="en-US" dirty="0"/>
              <a:t> </a:t>
            </a:r>
            <a:r>
              <a:rPr lang="en-US" dirty="0" err="1"/>
              <a:t>geboten</a:t>
            </a:r>
            <a:r>
              <a:rPr lang="en-US" dirty="0"/>
              <a:t>. Es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viele</a:t>
            </a:r>
            <a:r>
              <a:rPr lang="en-US" dirty="0"/>
              <a:t> Seiten, die </a:t>
            </a:r>
            <a:r>
              <a:rPr lang="en-US" dirty="0" err="1"/>
              <a:t>darüber</a:t>
            </a:r>
            <a:r>
              <a:rPr lang="en-US" dirty="0"/>
              <a:t> </a:t>
            </a:r>
            <a:r>
              <a:rPr lang="en-US" dirty="0" err="1"/>
              <a:t>Auskunft</a:t>
            </a:r>
            <a:r>
              <a:rPr lang="en-US" dirty="0"/>
              <a:t> </a:t>
            </a:r>
            <a:r>
              <a:rPr lang="en-US" dirty="0" err="1"/>
              <a:t>erteilen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Dieses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eine</a:t>
            </a:r>
            <a:r>
              <a:rPr lang="en-US" dirty="0"/>
              <a:t> relative gut </a:t>
            </a:r>
            <a:r>
              <a:rPr lang="en-US" dirty="0" err="1"/>
              <a:t>verständliche</a:t>
            </a:r>
            <a:r>
              <a:rPr lang="en-US" dirty="0"/>
              <a:t> </a:t>
            </a:r>
            <a:r>
              <a:rPr lang="en-US" dirty="0" err="1"/>
              <a:t>Erklärseite</a:t>
            </a:r>
            <a:r>
              <a:rPr lang="en-US" dirty="0"/>
              <a:t>: </a:t>
            </a:r>
            <a:r>
              <a:rPr lang="de-DE" dirty="0">
                <a:hlinkClick r:id="rId3"/>
              </a:rPr>
              <a:t>Allgemeine Infos zum Thema Internet-Recht - Homepage-Baukasten.de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u="sng" dirty="0"/>
              <a:t>Beachte</a:t>
            </a:r>
            <a:r>
              <a:rPr lang="de-DE" dirty="0"/>
              <a:t>: Ein regelmäßig abgehaltene Schulung für IT Administratoren, Abteilungsautoren und Organämter der Sportfreunde Dornstadt wird empfohlen.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90782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AED7C-8E11-4B95-8066-EC8332741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Verwaltung</a:t>
            </a:r>
            <a:r>
              <a:rPr lang="en-US" sz="3600" dirty="0"/>
              <a:t> der </a:t>
            </a:r>
            <a:r>
              <a:rPr lang="en-US" sz="3600" dirty="0" err="1"/>
              <a:t>Zugangsdaten</a:t>
            </a:r>
            <a:r>
              <a:rPr lang="en-US" sz="3600" dirty="0"/>
              <a:t> (</a:t>
            </a:r>
            <a:r>
              <a:rPr lang="de-DE" sz="3600" b="0" strike="noStrike" spc="-1" dirty="0">
                <a:solidFill>
                  <a:srgbClr val="000000"/>
                </a:solidFill>
                <a:latin typeface="Calibri"/>
                <a:ea typeface="DejaVu Sans"/>
                <a:hlinkClick r:id="rId2" action="ppaction://hlinksldjump"/>
              </a:rPr>
              <a:t>^^zur Übersicht^^</a:t>
            </a:r>
            <a:r>
              <a:rPr lang="de-DE" sz="3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  <a:endParaRPr lang="en-DE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33AB37-FD94-A614-22CE-CF843A7AA730}"/>
              </a:ext>
            </a:extLst>
          </p:cNvPr>
          <p:cNvSpPr txBox="1"/>
          <p:nvPr/>
        </p:nvSpPr>
        <p:spPr>
          <a:xfrm>
            <a:off x="510540" y="2413337"/>
            <a:ext cx="99764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0" i="0" dirty="0">
                <a:solidFill>
                  <a:srgbClr val="000000"/>
                </a:solidFill>
                <a:effectLst/>
                <a:latin typeface="-apple-system"/>
              </a:rPr>
              <a:t>Zugang zu Homepage,  IONOS, GEMA inklusive 2FA </a:t>
            </a:r>
            <a:r>
              <a:rPr lang="de-DE" sz="1800" b="0" i="0" dirty="0" err="1">
                <a:solidFill>
                  <a:srgbClr val="000000"/>
                </a:solidFill>
                <a:effectLst/>
                <a:latin typeface="-apple-system"/>
              </a:rPr>
              <a:t>codes</a:t>
            </a:r>
            <a:r>
              <a:rPr lang="de-DE" sz="1800" b="0" i="0" dirty="0">
                <a:solidFill>
                  <a:srgbClr val="000000"/>
                </a:solidFill>
                <a:effectLst/>
                <a:latin typeface="-apple-system"/>
              </a:rPr>
              <a:t> müssen sicher in der Geschäftsstelle verwahrt werden. Man </a:t>
            </a:r>
            <a:r>
              <a:rPr lang="de-DE" sz="1800" b="0" i="0" dirty="0" err="1">
                <a:solidFill>
                  <a:srgbClr val="000000"/>
                </a:solidFill>
                <a:effectLst/>
                <a:latin typeface="-apple-system"/>
              </a:rPr>
              <a:t>läßt</a:t>
            </a:r>
            <a:r>
              <a:rPr lang="de-DE" sz="1800" b="0" i="0" dirty="0">
                <a:solidFill>
                  <a:srgbClr val="000000"/>
                </a:solidFill>
                <a:effectLst/>
                <a:latin typeface="-apple-system"/>
              </a:rPr>
              <a:t> ja auch nicht den Geschäftsstellenschlüssel unter der Fußmatte. </a:t>
            </a:r>
          </a:p>
          <a:p>
            <a:endParaRPr lang="de-DE" sz="1800" dirty="0">
              <a:solidFill>
                <a:srgbClr val="000000"/>
              </a:solidFill>
              <a:latin typeface="-apple-system"/>
            </a:endParaRPr>
          </a:p>
          <a:p>
            <a:r>
              <a:rPr lang="de-DE" sz="1800" b="0" i="0" dirty="0">
                <a:solidFill>
                  <a:srgbClr val="000000"/>
                </a:solidFill>
                <a:effectLst/>
                <a:latin typeface="-apple-system"/>
              </a:rPr>
              <a:t>Detaillierte Anweisungen dazu </a:t>
            </a:r>
            <a:r>
              <a:rPr lang="de-DE" sz="1800" b="0" i="0" dirty="0">
                <a:solidFill>
                  <a:srgbClr val="000000"/>
                </a:solidFill>
                <a:effectLst/>
                <a:latin typeface="-apple-system"/>
                <a:hlinkClick r:id="rId3"/>
              </a:rPr>
              <a:t>sind auf der Homepage zu finden</a:t>
            </a:r>
            <a:endParaRPr lang="de-DE" sz="1800" b="0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de-DE" sz="1800" dirty="0">
              <a:solidFill>
                <a:srgbClr val="000000"/>
              </a:solidFill>
              <a:latin typeface="-apple-system"/>
            </a:endParaRPr>
          </a:p>
          <a:p>
            <a:r>
              <a:rPr lang="de-DE" sz="1800" b="0" i="0" dirty="0">
                <a:solidFill>
                  <a:srgbClr val="000000"/>
                </a:solidFill>
                <a:effectLst/>
                <a:latin typeface="-apple-system"/>
              </a:rPr>
              <a:t>Beachte: Eine offizielle Vereinbarung dazu muss noch verabschiedet werden</a:t>
            </a:r>
          </a:p>
          <a:p>
            <a:endParaRPr lang="en-DE" sz="1800" dirty="0"/>
          </a:p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839314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AED7C-8E11-4B95-8066-EC8332741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Cybersicherheit</a:t>
            </a:r>
            <a:r>
              <a:rPr lang="en-US" sz="3600" dirty="0"/>
              <a:t>(</a:t>
            </a:r>
            <a:r>
              <a:rPr lang="de-DE" sz="3600" b="0" strike="noStrike" spc="-1" dirty="0">
                <a:solidFill>
                  <a:srgbClr val="000000"/>
                </a:solidFill>
                <a:latin typeface="Calibri"/>
                <a:ea typeface="DejaVu Sans"/>
                <a:hlinkClick r:id="rId2" action="ppaction://hlinksldjump"/>
              </a:rPr>
              <a:t>^^zur Übersicht^^</a:t>
            </a:r>
            <a:r>
              <a:rPr lang="de-DE" sz="3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  <a:endParaRPr lang="en-DE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B5D9D6-9576-40D1-8847-C6D0ECA9D328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83371" y="3434236"/>
            <a:ext cx="10972440" cy="11448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Grundsätzlich</a:t>
            </a:r>
            <a:r>
              <a:rPr lang="en-US" sz="2800" dirty="0"/>
              <a:t> </a:t>
            </a:r>
            <a:r>
              <a:rPr lang="en-US" sz="2800" dirty="0" err="1"/>
              <a:t>sollten</a:t>
            </a:r>
            <a:r>
              <a:rPr lang="en-US" sz="2800" dirty="0"/>
              <a:t> alle </a:t>
            </a:r>
            <a:r>
              <a:rPr lang="en-US" sz="2800" dirty="0" err="1"/>
              <a:t>Zugänge</a:t>
            </a:r>
            <a:r>
              <a:rPr lang="en-US" sz="2800" dirty="0"/>
              <a:t> </a:t>
            </a:r>
            <a:r>
              <a:rPr lang="en-US" sz="2800" dirty="0" err="1"/>
              <a:t>soweit</a:t>
            </a:r>
            <a:r>
              <a:rPr lang="en-US" sz="2800" dirty="0"/>
              <a:t> </a:t>
            </a:r>
            <a:r>
              <a:rPr lang="en-US" sz="2800" dirty="0" err="1"/>
              <a:t>möglich</a:t>
            </a:r>
            <a:r>
              <a:rPr lang="en-US" sz="2800" dirty="0"/>
              <a:t> </a:t>
            </a:r>
            <a:r>
              <a:rPr lang="en-US" sz="2800" dirty="0" err="1"/>
              <a:t>über</a:t>
            </a:r>
            <a:r>
              <a:rPr lang="en-US" sz="2800" dirty="0"/>
              <a:t> </a:t>
            </a:r>
            <a:r>
              <a:rPr lang="en-US" sz="2800" dirty="0" err="1"/>
              <a:t>Mehrfaktorauthentifizierung</a:t>
            </a:r>
            <a:r>
              <a:rPr lang="en-US" sz="2800" dirty="0"/>
              <a:t> </a:t>
            </a:r>
            <a:r>
              <a:rPr lang="en-US" sz="2800" dirty="0" err="1"/>
              <a:t>abgesichert</a:t>
            </a:r>
            <a:r>
              <a:rPr lang="en-US" sz="2800" dirty="0"/>
              <a:t> </a:t>
            </a:r>
            <a:r>
              <a:rPr lang="en-US" sz="2800" dirty="0" err="1"/>
              <a:t>werden</a:t>
            </a:r>
            <a:r>
              <a:rPr lang="en-US" sz="2800" dirty="0"/>
              <a:t> (</a:t>
            </a:r>
            <a:r>
              <a:rPr lang="en-US" sz="2800" dirty="0" err="1"/>
              <a:t>Homepagezugänge</a:t>
            </a:r>
            <a:r>
              <a:rPr lang="en-US" sz="2800" dirty="0"/>
              <a:t> </a:t>
            </a:r>
            <a:r>
              <a:rPr lang="en-US" sz="2800" dirty="0" err="1"/>
              <a:t>etc</a:t>
            </a:r>
            <a:r>
              <a:rPr lang="en-US" sz="2800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In </a:t>
            </a:r>
            <a:r>
              <a:rPr lang="en-US" sz="2800" dirty="0" err="1"/>
              <a:t>regelmässigen</a:t>
            </a:r>
            <a:r>
              <a:rPr lang="en-US" sz="2800" dirty="0"/>
              <a:t> </a:t>
            </a:r>
            <a:r>
              <a:rPr lang="en-US" sz="2800" dirty="0" err="1"/>
              <a:t>Abständen</a:t>
            </a:r>
            <a:r>
              <a:rPr lang="en-US" sz="2800" dirty="0"/>
              <a:t> </a:t>
            </a:r>
            <a:r>
              <a:rPr lang="en-US" sz="2800" dirty="0" err="1"/>
              <a:t>sollte</a:t>
            </a:r>
            <a:r>
              <a:rPr lang="en-US" sz="2800" dirty="0"/>
              <a:t> </a:t>
            </a:r>
            <a:r>
              <a:rPr lang="en-US" sz="2800" dirty="0" err="1"/>
              <a:t>eine</a:t>
            </a:r>
            <a:r>
              <a:rPr lang="en-US" sz="2800" dirty="0"/>
              <a:t> Homepage </a:t>
            </a:r>
            <a:r>
              <a:rPr lang="en-US" sz="2800" dirty="0" err="1"/>
              <a:t>Datenbanküberprüfung</a:t>
            </a:r>
            <a:r>
              <a:rPr lang="en-US" sz="2800" dirty="0"/>
              <a:t> und </a:t>
            </a:r>
            <a:r>
              <a:rPr lang="en-US" sz="2800" dirty="0" err="1"/>
              <a:t>ggf</a:t>
            </a:r>
            <a:r>
              <a:rPr lang="en-US" sz="2800" dirty="0"/>
              <a:t>. </a:t>
            </a:r>
            <a:r>
              <a:rPr lang="en-US" sz="2800" dirty="0" err="1"/>
              <a:t>Reinigung</a:t>
            </a:r>
            <a:r>
              <a:rPr lang="en-US" sz="2800" dirty="0"/>
              <a:t> </a:t>
            </a:r>
            <a:r>
              <a:rPr lang="en-US" sz="2800" dirty="0" err="1"/>
              <a:t>durchgeführt</a:t>
            </a:r>
            <a:r>
              <a:rPr lang="en-US" sz="2800" dirty="0"/>
              <a:t> </a:t>
            </a:r>
            <a:r>
              <a:rPr lang="en-US" sz="2800" dirty="0" err="1"/>
              <a:t>werden</a:t>
            </a:r>
            <a:r>
              <a:rPr lang="en-US" sz="2800" dirty="0"/>
              <a:t>. Dazu </a:t>
            </a:r>
            <a:r>
              <a:rPr lang="en-US" sz="2800" dirty="0" err="1"/>
              <a:t>ist</a:t>
            </a:r>
            <a:r>
              <a:rPr lang="en-US" sz="2800" dirty="0"/>
              <a:t> </a:t>
            </a:r>
            <a:r>
              <a:rPr lang="en-US" sz="2800" dirty="0" err="1"/>
              <a:t>ggf</a:t>
            </a:r>
            <a:r>
              <a:rPr lang="en-US" sz="2800" dirty="0"/>
              <a:t>. Herr Philip Vogel </a:t>
            </a:r>
            <a:r>
              <a:rPr lang="en-US" sz="2800" dirty="0" err="1"/>
              <a:t>zu</a:t>
            </a:r>
            <a:r>
              <a:rPr lang="en-US" sz="2800" dirty="0"/>
              <a:t> </a:t>
            </a:r>
            <a:r>
              <a:rPr lang="en-US" sz="2800" dirty="0" err="1"/>
              <a:t>beauftragen</a:t>
            </a:r>
            <a:r>
              <a:rPr lang="en-US" sz="28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DE" sz="2800" dirty="0"/>
          </a:p>
        </p:txBody>
      </p:sp>
    </p:spTree>
    <p:extLst>
      <p:ext uri="{BB962C8B-B14F-4D97-AF65-F5344CB8AC3E}">
        <p14:creationId xmlns:p14="http://schemas.microsoft.com/office/powerpoint/2010/main" val="2220453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728</Words>
  <Application>Microsoft Office PowerPoint</Application>
  <PresentationFormat>Widescreen</PresentationFormat>
  <Paragraphs>128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-apple-system</vt:lpstr>
      <vt:lpstr>Arial</vt:lpstr>
      <vt:lpstr>Calibri</vt:lpstr>
      <vt:lpstr>Calibri Light</vt:lpstr>
      <vt:lpstr>Symbol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Umgang mit Internetrecht (^^zur Übersicht^^)</vt:lpstr>
      <vt:lpstr>Verwaltung der Zugangsdaten (^^zur Übersicht^^)</vt:lpstr>
      <vt:lpstr>Cybersicherheit(^^zur Übersicht^^)</vt:lpstr>
      <vt:lpstr>PowerPoint Presentation</vt:lpstr>
    </vt:vector>
  </TitlesOfParts>
  <Company>SF Dornstadt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SFD IT Stand, Ideen, Anregungen</dc:title>
  <dc:subject/>
  <dc:creator>Kecht, Gregor</dc:creator>
  <dc:description/>
  <cp:lastModifiedBy>Gregor Kecht (Nokia)</cp:lastModifiedBy>
  <cp:revision>43</cp:revision>
  <dcterms:created xsi:type="dcterms:W3CDTF">2019-04-09T14:33:28Z</dcterms:created>
  <dcterms:modified xsi:type="dcterms:W3CDTF">2023-05-17T15:28:59Z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SF Dornstadt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Benutzerdefiniert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5</vt:i4>
  </property>
</Properties>
</file>